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1"/>
  </p:notesMasterIdLst>
  <p:handoutMasterIdLst>
    <p:handoutMasterId r:id="rId22"/>
  </p:handoutMasterIdLst>
  <p:sldIdLst>
    <p:sldId id="4179" r:id="rId5"/>
    <p:sldId id="4201" r:id="rId6"/>
    <p:sldId id="4188" r:id="rId7"/>
    <p:sldId id="4205" r:id="rId8"/>
    <p:sldId id="4204" r:id="rId9"/>
    <p:sldId id="4203" r:id="rId10"/>
    <p:sldId id="4193" r:id="rId11"/>
    <p:sldId id="4208" r:id="rId12"/>
    <p:sldId id="4195" r:id="rId13"/>
    <p:sldId id="4194" r:id="rId14"/>
    <p:sldId id="4185" r:id="rId15"/>
    <p:sldId id="4197" r:id="rId16"/>
    <p:sldId id="4198" r:id="rId17"/>
    <p:sldId id="4199" r:id="rId18"/>
    <p:sldId id="4202" r:id="rId19"/>
    <p:sldId id="4184" r:id="rId20"/>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251" userDrawn="1">
          <p15:clr>
            <a:srgbClr val="A4A3A4"/>
          </p15:clr>
        </p15:guide>
        <p15:guide id="2" pos="4067" userDrawn="1">
          <p15:clr>
            <a:srgbClr val="A4A3A4"/>
          </p15:clr>
        </p15:guide>
        <p15:guide id="3" orient="horz" pos="981" userDrawn="1">
          <p15:clr>
            <a:srgbClr val="A4A3A4"/>
          </p15:clr>
        </p15:guide>
        <p15:guide id="4" orient="horz" pos="3838">
          <p15:clr>
            <a:srgbClr val="A4A3A4"/>
          </p15:clr>
        </p15:guide>
        <p15:guide id="5" pos="347">
          <p15:clr>
            <a:srgbClr val="A4A3A4"/>
          </p15:clr>
        </p15:guide>
        <p15:guide id="6" pos="7333">
          <p15:clr>
            <a:srgbClr val="A4A3A4"/>
          </p15:clr>
        </p15:guide>
      </p15:sldGuideLst>
    </p:ext>
    <p:ext uri="{2D200454-40CA-4A62-9FC3-DE9A4176ACB9}">
      <p15:notesGuideLst xmlns="" xmlns:p15="http://schemas.microsoft.com/office/powerpoint/2012/main">
        <p15:guide id="1" orient="horz" pos="3079" userDrawn="1">
          <p15:clr>
            <a:srgbClr val="A4A3A4"/>
          </p15:clr>
        </p15:guide>
        <p15:guide id="2" pos="211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hokhryakova Natalya" initials="KN"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4C4C"/>
    <a:srgbClr val="F3A287"/>
    <a:srgbClr val="377A6C"/>
    <a:srgbClr val="D1EAE5"/>
    <a:srgbClr val="78A0D4"/>
    <a:srgbClr val="5B9085"/>
    <a:srgbClr val="668D7D"/>
    <a:srgbClr val="E4ECF6"/>
    <a:srgbClr val="FBE0D7"/>
    <a:srgbClr val="ADA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727" autoAdjust="0"/>
  </p:normalViewPr>
  <p:slideViewPr>
    <p:cSldViewPr snapToGrid="0">
      <p:cViewPr varScale="1">
        <p:scale>
          <a:sx n="129" d="100"/>
          <a:sy n="129" d="100"/>
        </p:scale>
        <p:origin x="-186" y="-96"/>
      </p:cViewPr>
      <p:guideLst>
        <p:guide orient="horz" pos="2251"/>
        <p:guide orient="horz" pos="981"/>
        <p:guide orient="horz" pos="3838"/>
        <p:guide pos="4067"/>
        <p:guide pos="347"/>
        <p:guide pos="7333"/>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3110" tIns="46555" rIns="93110" bIns="46555" rtlCol="0"/>
          <a:lstStyle>
            <a:lvl1pPr algn="l">
              <a:defRPr sz="1200"/>
            </a:lvl1pPr>
          </a:lstStyle>
          <a:p>
            <a:endParaRPr lang="en-GB" sz="800"/>
          </a:p>
        </p:txBody>
      </p:sp>
      <p:sp>
        <p:nvSpPr>
          <p:cNvPr id="3" name="Date Placeholder 2"/>
          <p:cNvSpPr>
            <a:spLocks noGrp="1"/>
          </p:cNvSpPr>
          <p:nvPr>
            <p:ph type="dt" sz="quarter" idx="1"/>
          </p:nvPr>
        </p:nvSpPr>
        <p:spPr>
          <a:xfrm>
            <a:off x="3850444" y="0"/>
            <a:ext cx="2945659" cy="496332"/>
          </a:xfrm>
          <a:prstGeom prst="rect">
            <a:avLst/>
          </a:prstGeom>
        </p:spPr>
        <p:txBody>
          <a:bodyPr vert="horz" lIns="93110" tIns="46555" rIns="93110" bIns="46555" rtlCol="0"/>
          <a:lstStyle>
            <a:lvl1pPr algn="r">
              <a:defRPr sz="1200"/>
            </a:lvl1pPr>
          </a:lstStyle>
          <a:p>
            <a:fld id="{350F8046-85FC-4FD5-A4E3-9A0F96F0652E}" type="datetimeFigureOut">
              <a:rPr lang="en-GB" sz="800"/>
              <a:t>31/01/2022</a:t>
            </a:fld>
            <a:endParaRPr lang="en-GB" sz="800"/>
          </a:p>
        </p:txBody>
      </p:sp>
      <p:sp>
        <p:nvSpPr>
          <p:cNvPr id="4" name="Footer Placeholder 3"/>
          <p:cNvSpPr>
            <a:spLocks noGrp="1"/>
          </p:cNvSpPr>
          <p:nvPr>
            <p:ph type="ftr" sz="quarter" idx="2"/>
          </p:nvPr>
        </p:nvSpPr>
        <p:spPr>
          <a:xfrm>
            <a:off x="1" y="9428583"/>
            <a:ext cx="2945659" cy="496332"/>
          </a:xfrm>
          <a:prstGeom prst="rect">
            <a:avLst/>
          </a:prstGeom>
        </p:spPr>
        <p:txBody>
          <a:bodyPr vert="horz" lIns="93110" tIns="46555" rIns="93110" bIns="46555" rtlCol="0" anchor="b"/>
          <a:lstStyle>
            <a:lvl1pPr algn="l">
              <a:defRPr sz="1200"/>
            </a:lvl1pPr>
          </a:lstStyle>
          <a:p>
            <a:endParaRPr lang="en-GB" sz="800"/>
          </a:p>
        </p:txBody>
      </p:sp>
      <p:sp>
        <p:nvSpPr>
          <p:cNvPr id="5" name="Slide Number Placeholder 4"/>
          <p:cNvSpPr>
            <a:spLocks noGrp="1"/>
          </p:cNvSpPr>
          <p:nvPr>
            <p:ph type="sldNum" sz="quarter" idx="3"/>
          </p:nvPr>
        </p:nvSpPr>
        <p:spPr>
          <a:xfrm>
            <a:off x="3850444" y="9428583"/>
            <a:ext cx="2945659" cy="496332"/>
          </a:xfrm>
          <a:prstGeom prst="rect">
            <a:avLst/>
          </a:prstGeom>
        </p:spPr>
        <p:txBody>
          <a:bodyPr vert="horz" lIns="93110" tIns="46555" rIns="93110" bIns="46555" rtlCol="0" anchor="b"/>
          <a:lstStyle>
            <a:lvl1pPr algn="r">
              <a:defRPr sz="1200"/>
            </a:lvl1pPr>
          </a:lstStyle>
          <a:p>
            <a:fld id="{8EE9B2A9-21C0-47F0-A298-245651CC1480}" type="slidenum">
              <a:rPr lang="en-GB" sz="800"/>
              <a:t>‹#›</a:t>
            </a:fld>
            <a:endParaRPr lang="en-GB" sz="800"/>
          </a:p>
        </p:txBody>
      </p:sp>
    </p:spTree>
    <p:extLst>
      <p:ext uri="{BB962C8B-B14F-4D97-AF65-F5344CB8AC3E}">
        <p14:creationId xmlns:p14="http://schemas.microsoft.com/office/powerpoint/2010/main" val="1458870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3110" tIns="46555" rIns="93110" bIns="46555" rtlCol="0"/>
          <a:lstStyle>
            <a:lvl1pPr algn="l">
              <a:defRPr sz="8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3110" tIns="46555" rIns="93110" bIns="46555" rtlCol="0"/>
          <a:lstStyle>
            <a:lvl1pPr algn="r">
              <a:defRPr sz="800"/>
            </a:lvl1pPr>
          </a:lstStyle>
          <a:p>
            <a:fld id="{ABFA111A-1A89-4AA2-9C46-2352FF1AE347}" type="datetimeFigureOut">
              <a:rPr lang="en-GB" smtClean="0"/>
              <a:pPr/>
              <a:t>31/01/2022</a:t>
            </a:fld>
            <a:endParaRPr lang="en-GB"/>
          </a:p>
        </p:txBody>
      </p:sp>
      <p:sp>
        <p:nvSpPr>
          <p:cNvPr id="4" name="Slide Image Placeholder 3"/>
          <p:cNvSpPr>
            <a:spLocks noGrp="1" noRot="1" noChangeAspect="1"/>
          </p:cNvSpPr>
          <p:nvPr>
            <p:ph type="sldImg" idx="2"/>
          </p:nvPr>
        </p:nvSpPr>
        <p:spPr>
          <a:xfrm>
            <a:off x="427038" y="933450"/>
            <a:ext cx="5943600" cy="3343275"/>
          </a:xfrm>
          <a:prstGeom prst="rect">
            <a:avLst/>
          </a:prstGeom>
          <a:noFill/>
          <a:ln w="12700">
            <a:solidFill>
              <a:prstClr val="black"/>
            </a:solidFill>
          </a:ln>
        </p:spPr>
        <p:txBody>
          <a:bodyPr vert="horz" lIns="93110" tIns="46555" rIns="93110" bIns="46555"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110" tIns="46555" rIns="93110" bIns="4655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3"/>
            <a:ext cx="2945659" cy="496332"/>
          </a:xfrm>
          <a:prstGeom prst="rect">
            <a:avLst/>
          </a:prstGeom>
        </p:spPr>
        <p:txBody>
          <a:bodyPr vert="horz" lIns="93110" tIns="46555" rIns="93110" bIns="46555" rtlCol="0" anchor="b"/>
          <a:lstStyle>
            <a:lvl1pPr algn="l">
              <a:defRPr sz="800"/>
            </a:lvl1pPr>
          </a:lstStyle>
          <a:p>
            <a:endParaRPr lang="en-GB"/>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3110" tIns="46555" rIns="93110" bIns="46555" rtlCol="0" anchor="b"/>
          <a:lstStyle>
            <a:lvl1pPr algn="r">
              <a:defRPr sz="800"/>
            </a:lvl1pPr>
          </a:lstStyle>
          <a:p>
            <a:fld id="{88660AA7-B332-445C-B333-2DE9989610F4}" type="slidenum">
              <a:rPr lang="en-GB" smtClean="0"/>
              <a:pPr/>
              <a:t>‹#›</a:t>
            </a:fld>
            <a:endParaRPr lang="en-GB"/>
          </a:p>
        </p:txBody>
      </p:sp>
    </p:spTree>
    <p:extLst>
      <p:ext uri="{BB962C8B-B14F-4D97-AF65-F5344CB8AC3E}">
        <p14:creationId xmlns:p14="http://schemas.microsoft.com/office/powerpoint/2010/main" val="1208789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reserve="1" userDrawn="1">
  <p:cSld name="title_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0868" y="2348880"/>
            <a:ext cx="9217025" cy="2160240"/>
          </a:xfrm>
        </p:spPr>
        <p:txBody>
          <a:bodyPr anchor="t" anchorCtr="0"/>
          <a:lstStyle>
            <a:lvl1pPr algn="l">
              <a:defRPr sz="5000" b="1">
                <a:solidFill>
                  <a:schemeClr val="accent2"/>
                </a:solidFill>
              </a:defRPr>
            </a:lvl1pPr>
          </a:lstStyle>
          <a:p>
            <a:r>
              <a:rPr lang="ru-RU"/>
              <a:t>Заголовок</a:t>
            </a:r>
            <a:endParaRPr lang="en-US"/>
          </a:p>
        </p:txBody>
      </p:sp>
      <p:sp>
        <p:nvSpPr>
          <p:cNvPr id="3" name="Subtitle 2"/>
          <p:cNvSpPr>
            <a:spLocks noGrp="1"/>
          </p:cNvSpPr>
          <p:nvPr>
            <p:ph type="subTitle" idx="1" hasCustomPrompt="1"/>
          </p:nvPr>
        </p:nvSpPr>
        <p:spPr>
          <a:xfrm>
            <a:off x="550868" y="1484313"/>
            <a:ext cx="9217025" cy="721022"/>
          </a:xfrm>
        </p:spPr>
        <p:txBody>
          <a:bodyPr anchor="b" anchorCtr="0"/>
          <a:lstStyle>
            <a:lvl1pPr marL="0" indent="0" algn="l">
              <a:buNone/>
              <a:defRPr sz="20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стиля подзаголовка</a:t>
            </a:r>
            <a:endParaRPr lang="en-US"/>
          </a:p>
        </p:txBody>
      </p:sp>
      <p:sp>
        <p:nvSpPr>
          <p:cNvPr id="4" name="Date Placeholder 3"/>
          <p:cNvSpPr>
            <a:spLocks noGrp="1"/>
          </p:cNvSpPr>
          <p:nvPr>
            <p:ph type="dt" sz="half" idx="10"/>
          </p:nvPr>
        </p:nvSpPr>
        <p:spPr>
          <a:noFill/>
        </p:spPr>
        <p:txBody>
          <a:bodyPr/>
          <a:lstStyle>
            <a:lvl1pPr>
              <a:defRPr>
                <a:noFill/>
              </a:defRPr>
            </a:lvl1pPr>
          </a:lstStyle>
          <a:p>
            <a:r>
              <a:rPr lang="ru-RU"/>
              <a:t>16.11.2016</a:t>
            </a:r>
            <a:endParaRPr lang="en-US"/>
          </a:p>
        </p:txBody>
      </p:sp>
      <p:sp>
        <p:nvSpPr>
          <p:cNvPr id="5" name="Footer Placeholder 4"/>
          <p:cNvSpPr>
            <a:spLocks noGrp="1"/>
          </p:cNvSpPr>
          <p:nvPr>
            <p:ph type="ftr" sz="quarter" idx="11"/>
          </p:nvPr>
        </p:nvSpPr>
        <p:spPr>
          <a:noFill/>
        </p:spPr>
        <p:txBody>
          <a:bodyPr/>
          <a:lstStyle>
            <a:lvl1pPr>
              <a:defRPr>
                <a:noFill/>
              </a:defRPr>
            </a:lvl1pPr>
          </a:lstStyle>
          <a:p>
            <a:r>
              <a:rPr lang="en-US"/>
              <a:t> </a:t>
            </a:r>
          </a:p>
        </p:txBody>
      </p:sp>
      <p:sp>
        <p:nvSpPr>
          <p:cNvPr id="6" name="Slide Number Placeholder 5"/>
          <p:cNvSpPr>
            <a:spLocks noGrp="1"/>
          </p:cNvSpPr>
          <p:nvPr>
            <p:ph type="sldNum" sz="quarter" idx="12"/>
          </p:nvPr>
        </p:nvSpPr>
        <p:spPr>
          <a:noFill/>
        </p:spPr>
        <p:txBody>
          <a:bodyPr/>
          <a:lstStyle>
            <a:lvl1pPr>
              <a:defRPr>
                <a:noFill/>
              </a:defRPr>
            </a:lvl1pPr>
          </a:lstStyle>
          <a:p>
            <a:fld id="{F90E5A77-D385-4CDE-8FE8-D3E3CBE93E71}" type="slidenum">
              <a:rPr lang="en-US" smtClean="0"/>
              <a:pPr/>
              <a:t>‹#›</a:t>
            </a:fld>
            <a:endParaRPr lang="en-US"/>
          </a:p>
        </p:txBody>
      </p:sp>
      <p:sp>
        <p:nvSpPr>
          <p:cNvPr id="12" name="Text Placeholder 11"/>
          <p:cNvSpPr>
            <a:spLocks noGrp="1"/>
          </p:cNvSpPr>
          <p:nvPr>
            <p:ph type="body" sz="quarter" idx="13" hasCustomPrompt="1"/>
          </p:nvPr>
        </p:nvSpPr>
        <p:spPr>
          <a:xfrm>
            <a:off x="550868" y="4653136"/>
            <a:ext cx="9217025" cy="720552"/>
          </a:xfrm>
        </p:spPr>
        <p:txBody>
          <a:bodyPr/>
          <a:lstStyle>
            <a:lvl1pPr marL="0" indent="0">
              <a:buFontTx/>
              <a:buNone/>
              <a:defRPr baseline="0"/>
            </a:lvl1pPr>
          </a:lstStyle>
          <a:p>
            <a:pPr lvl="0"/>
            <a:r>
              <a:rPr lang="ru-RU"/>
              <a:t>Имя</a:t>
            </a:r>
            <a:r>
              <a:rPr lang="en-US"/>
              <a:t> / </a:t>
            </a:r>
            <a:r>
              <a:rPr lang="ru-RU"/>
              <a:t>Название</a:t>
            </a:r>
            <a:r>
              <a:rPr lang="en-US"/>
              <a:t> / </a:t>
            </a:r>
            <a:r>
              <a:rPr lang="ru-RU"/>
              <a:t>Дата</a:t>
            </a:r>
            <a:endParaRPr lang="en-US"/>
          </a:p>
        </p:txBody>
      </p:sp>
      <p:sp>
        <p:nvSpPr>
          <p:cNvPr id="36" name="Rectangle 35"/>
          <p:cNvSpPr/>
          <p:nvPr userDrawn="1"/>
        </p:nvSpPr>
        <p:spPr>
          <a:xfrm>
            <a:off x="11641141" y="4653136"/>
            <a:ext cx="550863" cy="57606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7" name="Rectangle 36"/>
          <p:cNvSpPr/>
          <p:nvPr userDrawn="1"/>
        </p:nvSpPr>
        <p:spPr>
          <a:xfrm>
            <a:off x="9912476" y="5805916"/>
            <a:ext cx="468000" cy="467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8" name="Rectangle 37"/>
          <p:cNvSpPr/>
          <p:nvPr userDrawn="1"/>
        </p:nvSpPr>
        <p:spPr>
          <a:xfrm>
            <a:off x="11056660" y="4077056"/>
            <a:ext cx="288032" cy="2880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40" name="Rectangle 39"/>
          <p:cNvSpPr/>
          <p:nvPr userDrawn="1"/>
        </p:nvSpPr>
        <p:spPr>
          <a:xfrm>
            <a:off x="10380480" y="5229122"/>
            <a:ext cx="1811525" cy="10441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 name="Rectangle 21"/>
          <p:cNvSpPr/>
          <p:nvPr userDrawn="1"/>
        </p:nvSpPr>
        <p:spPr>
          <a:xfrm>
            <a:off x="10380476" y="6273316"/>
            <a:ext cx="1440160" cy="396044"/>
          </a:xfrm>
          <a:prstGeom prst="rect">
            <a:avLst/>
          </a:prstGeom>
          <a:solidFill>
            <a:srgbClr val="83D2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pic>
        <p:nvPicPr>
          <p:cNvPr id="7" name="Рисунок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60496" y="6334012"/>
            <a:ext cx="1115953" cy="274652"/>
          </a:xfrm>
          <a:prstGeom prst="rect">
            <a:avLst/>
          </a:prstGeom>
        </p:spPr>
      </p:pic>
      <p:sp>
        <p:nvSpPr>
          <p:cNvPr id="8" name="TextBox 7"/>
          <p:cNvSpPr txBox="1"/>
          <p:nvPr userDrawn="1"/>
        </p:nvSpPr>
        <p:spPr>
          <a:xfrm>
            <a:off x="10485076" y="5377811"/>
            <a:ext cx="2019636" cy="757130"/>
          </a:xfrm>
          <a:prstGeom prst="rect">
            <a:avLst/>
          </a:prstGeom>
          <a:noFill/>
        </p:spPr>
        <p:txBody>
          <a:bodyPr wrap="square" rtlCol="0">
            <a:spAutoFit/>
          </a:bodyPr>
          <a:lstStyle/>
          <a:p>
            <a:pPr>
              <a:lnSpc>
                <a:spcPct val="60000"/>
              </a:lnSpc>
            </a:pPr>
            <a:r>
              <a:rPr lang="ru-RU" sz="2400" b="1">
                <a:solidFill>
                  <a:schemeClr val="bg1"/>
                </a:solidFill>
                <a:latin typeface="GT Eesti Pro Display Bold" pitchFamily="50" charset="-52"/>
              </a:rPr>
              <a:t>Станьте </a:t>
            </a:r>
          </a:p>
          <a:p>
            <a:pPr>
              <a:lnSpc>
                <a:spcPct val="60000"/>
              </a:lnSpc>
            </a:pPr>
            <a:r>
              <a:rPr lang="ru-RU" sz="2400" b="1">
                <a:solidFill>
                  <a:schemeClr val="bg1"/>
                </a:solidFill>
                <a:latin typeface="GT Eesti Pro Display Bold" pitchFamily="50" charset="-52"/>
              </a:rPr>
              <a:t>частью</a:t>
            </a:r>
          </a:p>
          <a:p>
            <a:pPr>
              <a:lnSpc>
                <a:spcPct val="60000"/>
              </a:lnSpc>
            </a:pPr>
            <a:r>
              <a:rPr lang="ru-RU" sz="2400" b="1">
                <a:solidFill>
                  <a:schemeClr val="bg1"/>
                </a:solidFill>
                <a:latin typeface="GT Eesti Pro Display Bold" pitchFamily="50" charset="-52"/>
              </a:rPr>
              <a:t>перемен</a:t>
            </a:r>
          </a:p>
        </p:txBody>
      </p:sp>
    </p:spTree>
    <p:extLst>
      <p:ext uri="{BB962C8B-B14F-4D97-AF65-F5344CB8AC3E}">
        <p14:creationId xmlns:p14="http://schemas.microsoft.com/office/powerpoint/2010/main" val="12599498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and Small Picture" preserve="1" userDrawn="1">
  <p:cSld name="title_and_picture_smal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50868" y="1484313"/>
            <a:ext cx="5401121" cy="4608512"/>
          </a:xfrm>
        </p:spPr>
        <p:txBody>
          <a:body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4" name="Date Placeholder 3"/>
          <p:cNvSpPr>
            <a:spLocks noGrp="1"/>
          </p:cNvSpPr>
          <p:nvPr>
            <p:ph type="dt" sz="half" idx="10"/>
          </p:nvPr>
        </p:nvSpPr>
        <p:spPr/>
        <p:txBody>
          <a:bodyPr/>
          <a:lstStyle/>
          <a:p>
            <a:r>
              <a:rPr lang="ru-RU"/>
              <a:t>16.11.2016</a:t>
            </a:r>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F90E5A77-D385-4CDE-8FE8-D3E3CBE93E71}" type="slidenum">
              <a:rPr lang="en-US" smtClean="0"/>
              <a:t>‹#›</a:t>
            </a:fld>
            <a:endParaRPr lang="en-US"/>
          </a:p>
        </p:txBody>
      </p:sp>
      <p:sp>
        <p:nvSpPr>
          <p:cNvPr id="8" name="Picture Placeholder 7"/>
          <p:cNvSpPr>
            <a:spLocks noGrp="1"/>
          </p:cNvSpPr>
          <p:nvPr>
            <p:ph type="pic" sz="quarter" idx="13"/>
          </p:nvPr>
        </p:nvSpPr>
        <p:spPr>
          <a:xfrm>
            <a:off x="6240016" y="1484314"/>
            <a:ext cx="5401123" cy="4608512"/>
          </a:xfrm>
          <a:solidFill>
            <a:srgbClr val="EAEAEA"/>
          </a:solidFill>
        </p:spPr>
        <p:txBody>
          <a:bodyPr/>
          <a:lstStyle>
            <a:lvl1pPr marL="0" indent="0">
              <a:buFontTx/>
              <a:buNone/>
              <a:defRPr sz="1800" baseline="0">
                <a:solidFill>
                  <a:schemeClr val="tx1"/>
                </a:solidFill>
              </a:defRPr>
            </a:lvl1pPr>
          </a:lstStyle>
          <a:p>
            <a:r>
              <a:rPr lang="ru-RU"/>
              <a:t>Вставка рисунка</a:t>
            </a:r>
            <a:endParaRPr lang="en-GB"/>
          </a:p>
        </p:txBody>
      </p:sp>
      <p:sp>
        <p:nvSpPr>
          <p:cNvPr id="7" name="Title 6"/>
          <p:cNvSpPr>
            <a:spLocks noGrp="1"/>
          </p:cNvSpPr>
          <p:nvPr>
            <p:ph type="title" hasCustomPrompt="1"/>
          </p:nvPr>
        </p:nvSpPr>
        <p:spPr/>
        <p:txBody>
          <a:bodyPr/>
          <a:lstStyle/>
          <a:p>
            <a:r>
              <a:rPr lang="ru-RU"/>
              <a:t>Заголовок слайда</a:t>
            </a:r>
            <a:endParaRPr lang="en-GB"/>
          </a:p>
        </p:txBody>
      </p:sp>
    </p:spTree>
    <p:extLst>
      <p:ext uri="{BB962C8B-B14F-4D97-AF65-F5344CB8AC3E}">
        <p14:creationId xmlns:p14="http://schemas.microsoft.com/office/powerpoint/2010/main" val="39957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and Picture 1/1" preserve="1" userDrawn="1">
  <p:cSld name="title_and_picture11">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ru-RU"/>
              <a:t>16.11.2016</a:t>
            </a:r>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F90E5A77-D385-4CDE-8FE8-D3E3CBE93E71}" type="slidenum">
              <a:rPr lang="en-US" smtClean="0"/>
              <a:t>‹#›</a:t>
            </a:fld>
            <a:endParaRPr lang="en-US"/>
          </a:p>
        </p:txBody>
      </p:sp>
      <p:sp>
        <p:nvSpPr>
          <p:cNvPr id="8" name="Picture Placeholder 7"/>
          <p:cNvSpPr>
            <a:spLocks noGrp="1"/>
          </p:cNvSpPr>
          <p:nvPr>
            <p:ph type="pic" sz="quarter" idx="13"/>
          </p:nvPr>
        </p:nvSpPr>
        <p:spPr>
          <a:xfrm>
            <a:off x="550864" y="1484314"/>
            <a:ext cx="11090275" cy="4608512"/>
          </a:xfrm>
          <a:solidFill>
            <a:srgbClr val="EAEAEA"/>
          </a:solidFill>
        </p:spPr>
        <p:txBody>
          <a:bodyPr/>
          <a:lstStyle>
            <a:lvl1pPr marL="0" indent="0">
              <a:buFontTx/>
              <a:buNone/>
              <a:defRPr sz="1800">
                <a:solidFill>
                  <a:schemeClr val="tx1"/>
                </a:solidFill>
              </a:defRPr>
            </a:lvl1pPr>
          </a:lstStyle>
          <a:p>
            <a:r>
              <a:rPr lang="ru-RU"/>
              <a:t>Вставка рисунка</a:t>
            </a:r>
            <a:endParaRPr lang="en-GB"/>
          </a:p>
        </p:txBody>
      </p:sp>
      <p:sp>
        <p:nvSpPr>
          <p:cNvPr id="3" name="Title 2"/>
          <p:cNvSpPr>
            <a:spLocks noGrp="1"/>
          </p:cNvSpPr>
          <p:nvPr>
            <p:ph type="title" hasCustomPrompt="1"/>
          </p:nvPr>
        </p:nvSpPr>
        <p:spPr/>
        <p:txBody>
          <a:bodyPr/>
          <a:lstStyle/>
          <a:p>
            <a:r>
              <a:rPr lang="ru-RU"/>
              <a:t>Заголовок слайда</a:t>
            </a:r>
            <a:endParaRPr lang="en-GB"/>
          </a:p>
        </p:txBody>
      </p:sp>
    </p:spTree>
    <p:extLst>
      <p:ext uri="{BB962C8B-B14F-4D97-AF65-F5344CB8AC3E}">
        <p14:creationId xmlns:p14="http://schemas.microsoft.com/office/powerpoint/2010/main" val="3514185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Only" preserve="1" userDrawn="1">
  <p:cSld name="title_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ru-RU"/>
              <a:t>16.11.2016</a:t>
            </a:r>
            <a:endParaRPr lang="en-US"/>
          </a:p>
        </p:txBody>
      </p:sp>
      <p:sp>
        <p:nvSpPr>
          <p:cNvPr id="4" name="Footer Placeholder 3"/>
          <p:cNvSpPr>
            <a:spLocks noGrp="1"/>
          </p:cNvSpPr>
          <p:nvPr>
            <p:ph type="ftr" sz="quarter" idx="11"/>
          </p:nvPr>
        </p:nvSpPr>
        <p:spPr/>
        <p:txBody>
          <a:bodyPr/>
          <a:lstStyle/>
          <a:p>
            <a:r>
              <a:rPr lang="en-US"/>
              <a:t> </a:t>
            </a:r>
          </a:p>
        </p:txBody>
      </p:sp>
      <p:sp>
        <p:nvSpPr>
          <p:cNvPr id="5" name="Slide Number Placeholder 4"/>
          <p:cNvSpPr>
            <a:spLocks noGrp="1"/>
          </p:cNvSpPr>
          <p:nvPr>
            <p:ph type="sldNum" sz="quarter" idx="12"/>
          </p:nvPr>
        </p:nvSpPr>
        <p:spPr/>
        <p:txBody>
          <a:bodyPr/>
          <a:lstStyle/>
          <a:p>
            <a:fld id="{F90E5A77-D385-4CDE-8FE8-D3E3CBE93E71}" type="slidenum">
              <a:rPr lang="en-US" smtClean="0"/>
              <a:t>‹#›</a:t>
            </a:fld>
            <a:endParaRPr lang="en-US"/>
          </a:p>
        </p:txBody>
      </p:sp>
      <p:sp>
        <p:nvSpPr>
          <p:cNvPr id="7" name="Title 6"/>
          <p:cNvSpPr>
            <a:spLocks noGrp="1"/>
          </p:cNvSpPr>
          <p:nvPr>
            <p:ph type="title" hasCustomPrompt="1"/>
          </p:nvPr>
        </p:nvSpPr>
        <p:spPr/>
        <p:txBody>
          <a:bodyPr/>
          <a:lstStyle/>
          <a:p>
            <a:r>
              <a:rPr lang="ru-RU"/>
              <a:t>Заголовок слайда</a:t>
            </a:r>
            <a:endParaRPr lang="en-GB"/>
          </a:p>
        </p:txBody>
      </p:sp>
    </p:spTree>
    <p:extLst>
      <p:ext uri="{BB962C8B-B14F-4D97-AF65-F5344CB8AC3E}">
        <p14:creationId xmlns:p14="http://schemas.microsoft.com/office/powerpoint/2010/main" val="1055583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Blank" type="blank" preserve="1">
  <p:cSld name="emp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ru-RU"/>
              <a:t>16.11.2016</a:t>
            </a:r>
            <a:endParaRPr lang="en-US"/>
          </a:p>
        </p:txBody>
      </p:sp>
      <p:sp>
        <p:nvSpPr>
          <p:cNvPr id="3" name="Footer Placeholder 2"/>
          <p:cNvSpPr>
            <a:spLocks noGrp="1"/>
          </p:cNvSpPr>
          <p:nvPr>
            <p:ph type="ftr" sz="quarter" idx="11"/>
          </p:nvPr>
        </p:nvSpPr>
        <p:spPr/>
        <p:txBody>
          <a:bodyPr/>
          <a:lstStyle/>
          <a:p>
            <a:r>
              <a:rPr lang="en-US"/>
              <a:t> </a:t>
            </a:r>
          </a:p>
        </p:txBody>
      </p:sp>
      <p:sp>
        <p:nvSpPr>
          <p:cNvPr id="4" name="Slide Number Placeholder 3"/>
          <p:cNvSpPr>
            <a:spLocks noGrp="1"/>
          </p:cNvSpPr>
          <p:nvPr>
            <p:ph type="sldNum" sz="quarter" idx="12"/>
          </p:nvPr>
        </p:nvSpPr>
        <p:spPr/>
        <p:txBody>
          <a:bodyPr/>
          <a:lstStyle/>
          <a:p>
            <a:fld id="{F90E5A77-D385-4CDE-8FE8-D3E3CBE93E71}" type="slidenum">
              <a:rPr lang="en-US" smtClean="0"/>
              <a:t>‹#›</a:t>
            </a:fld>
            <a:endParaRPr lang="en-US"/>
          </a:p>
        </p:txBody>
      </p:sp>
    </p:spTree>
    <p:extLst>
      <p:ext uri="{BB962C8B-B14F-4D97-AF65-F5344CB8AC3E}">
        <p14:creationId xmlns:p14="http://schemas.microsoft.com/office/powerpoint/2010/main" val="1155657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Slogan" preserve="1" userDrawn="1">
  <p:cSld name="slogan">
    <p:spTree>
      <p:nvGrpSpPr>
        <p:cNvPr id="1" name=""/>
        <p:cNvGrpSpPr/>
        <p:nvPr/>
      </p:nvGrpSpPr>
      <p:grpSpPr>
        <a:xfrm>
          <a:off x="0" y="0"/>
          <a:ext cx="0" cy="0"/>
          <a:chOff x="0" y="0"/>
          <a:chExt cx="0" cy="0"/>
        </a:xfrm>
      </p:grpSpPr>
      <p:sp>
        <p:nvSpPr>
          <p:cNvPr id="14" name="Date Placeholder 13"/>
          <p:cNvSpPr>
            <a:spLocks noGrp="1"/>
          </p:cNvSpPr>
          <p:nvPr>
            <p:ph type="dt" sz="half" idx="10"/>
          </p:nvPr>
        </p:nvSpPr>
        <p:spPr>
          <a:noFill/>
        </p:spPr>
        <p:txBody>
          <a:bodyPr/>
          <a:lstStyle>
            <a:lvl1pPr>
              <a:defRPr>
                <a:noFill/>
              </a:defRPr>
            </a:lvl1pPr>
          </a:lstStyle>
          <a:p>
            <a:r>
              <a:rPr lang="ru-RU"/>
              <a:t>16.11.2016</a:t>
            </a:r>
            <a:endParaRPr lang="en-US"/>
          </a:p>
        </p:txBody>
      </p:sp>
      <p:sp>
        <p:nvSpPr>
          <p:cNvPr id="15" name="Footer Placeholder 14"/>
          <p:cNvSpPr>
            <a:spLocks noGrp="1"/>
          </p:cNvSpPr>
          <p:nvPr>
            <p:ph type="ftr" sz="quarter" idx="11"/>
          </p:nvPr>
        </p:nvSpPr>
        <p:spPr>
          <a:noFill/>
        </p:spPr>
        <p:txBody>
          <a:bodyPr/>
          <a:lstStyle>
            <a:lvl1pPr>
              <a:defRPr>
                <a:noFill/>
              </a:defRPr>
            </a:lvl1pPr>
          </a:lstStyle>
          <a:p>
            <a:r>
              <a:rPr lang="en-US"/>
              <a:t> </a:t>
            </a:r>
          </a:p>
        </p:txBody>
      </p:sp>
      <p:sp>
        <p:nvSpPr>
          <p:cNvPr id="16" name="Slide Number Placeholder 15"/>
          <p:cNvSpPr>
            <a:spLocks noGrp="1"/>
          </p:cNvSpPr>
          <p:nvPr>
            <p:ph type="sldNum" sz="quarter" idx="12"/>
          </p:nvPr>
        </p:nvSpPr>
        <p:spPr>
          <a:noFill/>
        </p:spPr>
        <p:txBody>
          <a:bodyPr/>
          <a:lstStyle>
            <a:lvl1pPr>
              <a:defRPr>
                <a:noFill/>
              </a:defRPr>
            </a:lvl1pPr>
          </a:lstStyle>
          <a:p>
            <a:fld id="{F90E5A77-D385-4CDE-8FE8-D3E3CBE93E71}" type="slidenum">
              <a:rPr lang="en-US" smtClean="0"/>
              <a:pPr/>
              <a:t>‹#›</a:t>
            </a:fld>
            <a:endParaRPr lang="en-US"/>
          </a:p>
        </p:txBody>
      </p:sp>
      <p:sp>
        <p:nvSpPr>
          <p:cNvPr id="9" name="Title 1"/>
          <p:cNvSpPr>
            <a:spLocks noGrp="1"/>
          </p:cNvSpPr>
          <p:nvPr>
            <p:ph type="title" hasCustomPrompt="1"/>
          </p:nvPr>
        </p:nvSpPr>
        <p:spPr>
          <a:xfrm>
            <a:off x="550864" y="2564910"/>
            <a:ext cx="11090272" cy="1656457"/>
          </a:xfrm>
        </p:spPr>
        <p:txBody>
          <a:bodyPr anchor="ctr" anchorCtr="0"/>
          <a:lstStyle>
            <a:lvl1pPr algn="ctr">
              <a:defRPr sz="5000">
                <a:solidFill>
                  <a:schemeClr val="accent2"/>
                </a:solidFill>
              </a:defRPr>
            </a:lvl1pPr>
          </a:lstStyle>
          <a:p>
            <a:r>
              <a:rPr lang="ru-RU"/>
              <a:t>Заголовок</a:t>
            </a:r>
            <a:endParaRPr lang="en-US"/>
          </a:p>
        </p:txBody>
      </p:sp>
    </p:spTree>
    <p:extLst>
      <p:ext uri="{BB962C8B-B14F-4D97-AF65-F5344CB8AC3E}">
        <p14:creationId xmlns:p14="http://schemas.microsoft.com/office/powerpoint/2010/main" val="3926207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Slide"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0868" y="2348880"/>
            <a:ext cx="9217025" cy="2160240"/>
          </a:xfrm>
        </p:spPr>
        <p:txBody>
          <a:bodyPr anchor="t" anchorCtr="0"/>
          <a:lstStyle>
            <a:lvl1pPr algn="l">
              <a:defRPr sz="5000" b="1">
                <a:solidFill>
                  <a:schemeClr val="accent2"/>
                </a:solidFill>
              </a:defRPr>
            </a:lvl1pPr>
          </a:lstStyle>
          <a:p>
            <a:r>
              <a:rPr lang="ru-RU"/>
              <a:t>Заголовок</a:t>
            </a:r>
            <a:endParaRPr lang="en-US"/>
          </a:p>
        </p:txBody>
      </p:sp>
      <p:sp>
        <p:nvSpPr>
          <p:cNvPr id="3" name="Subtitle 2"/>
          <p:cNvSpPr>
            <a:spLocks noGrp="1"/>
          </p:cNvSpPr>
          <p:nvPr>
            <p:ph type="subTitle" idx="1" hasCustomPrompt="1"/>
          </p:nvPr>
        </p:nvSpPr>
        <p:spPr>
          <a:xfrm>
            <a:off x="550868" y="1484313"/>
            <a:ext cx="9217025" cy="721022"/>
          </a:xfrm>
        </p:spPr>
        <p:txBody>
          <a:bodyPr anchor="b" anchorCtr="0"/>
          <a:lstStyle>
            <a:lvl1pPr marL="0" indent="0" algn="l">
              <a:buNone/>
              <a:defRPr sz="20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стиля подзаголовка</a:t>
            </a:r>
            <a:endParaRPr lang="en-US"/>
          </a:p>
        </p:txBody>
      </p:sp>
      <p:sp>
        <p:nvSpPr>
          <p:cNvPr id="4" name="Date Placeholder 3"/>
          <p:cNvSpPr>
            <a:spLocks noGrp="1"/>
          </p:cNvSpPr>
          <p:nvPr>
            <p:ph type="dt" sz="half" idx="10"/>
          </p:nvPr>
        </p:nvSpPr>
        <p:spPr>
          <a:noFill/>
        </p:spPr>
        <p:txBody>
          <a:bodyPr/>
          <a:lstStyle>
            <a:lvl1pPr>
              <a:defRPr>
                <a:noFill/>
              </a:defRPr>
            </a:lvl1pPr>
          </a:lstStyle>
          <a:p>
            <a:r>
              <a:rPr lang="ru-RU"/>
              <a:t>16.11.2016</a:t>
            </a:r>
            <a:endParaRPr lang="en-US"/>
          </a:p>
        </p:txBody>
      </p:sp>
      <p:sp>
        <p:nvSpPr>
          <p:cNvPr id="5" name="Footer Placeholder 4"/>
          <p:cNvSpPr>
            <a:spLocks noGrp="1"/>
          </p:cNvSpPr>
          <p:nvPr>
            <p:ph type="ftr" sz="quarter" idx="11"/>
          </p:nvPr>
        </p:nvSpPr>
        <p:spPr>
          <a:noFill/>
        </p:spPr>
        <p:txBody>
          <a:bodyPr/>
          <a:lstStyle>
            <a:lvl1pPr>
              <a:defRPr>
                <a:noFill/>
              </a:defRPr>
            </a:lvl1pPr>
          </a:lstStyle>
          <a:p>
            <a:r>
              <a:rPr lang="en-US"/>
              <a:t> </a:t>
            </a:r>
          </a:p>
        </p:txBody>
      </p:sp>
      <p:sp>
        <p:nvSpPr>
          <p:cNvPr id="6" name="Slide Number Placeholder 5"/>
          <p:cNvSpPr>
            <a:spLocks noGrp="1"/>
          </p:cNvSpPr>
          <p:nvPr>
            <p:ph type="sldNum" sz="quarter" idx="12"/>
          </p:nvPr>
        </p:nvSpPr>
        <p:spPr>
          <a:noFill/>
        </p:spPr>
        <p:txBody>
          <a:bodyPr/>
          <a:lstStyle>
            <a:lvl1pPr>
              <a:defRPr>
                <a:noFill/>
              </a:defRPr>
            </a:lvl1pPr>
          </a:lstStyle>
          <a:p>
            <a:fld id="{F90E5A77-D385-4CDE-8FE8-D3E3CBE93E71}" type="slidenum">
              <a:rPr lang="en-US" smtClean="0"/>
              <a:pPr/>
              <a:t>‹#›</a:t>
            </a:fld>
            <a:endParaRPr lang="en-US"/>
          </a:p>
        </p:txBody>
      </p:sp>
      <p:sp>
        <p:nvSpPr>
          <p:cNvPr id="12" name="Text Placeholder 11"/>
          <p:cNvSpPr>
            <a:spLocks noGrp="1"/>
          </p:cNvSpPr>
          <p:nvPr>
            <p:ph type="body" sz="quarter" idx="13" hasCustomPrompt="1"/>
          </p:nvPr>
        </p:nvSpPr>
        <p:spPr>
          <a:xfrm>
            <a:off x="550868" y="4653136"/>
            <a:ext cx="9217025" cy="720552"/>
          </a:xfrm>
        </p:spPr>
        <p:txBody>
          <a:bodyPr/>
          <a:lstStyle>
            <a:lvl1pPr marL="0" indent="0">
              <a:buFontTx/>
              <a:buNone/>
              <a:defRPr baseline="0"/>
            </a:lvl1pPr>
          </a:lstStyle>
          <a:p>
            <a:pPr lvl="0"/>
            <a:r>
              <a:rPr lang="en-US"/>
              <a:t>Name / Title / Date</a:t>
            </a:r>
          </a:p>
        </p:txBody>
      </p:sp>
      <p:sp>
        <p:nvSpPr>
          <p:cNvPr id="36" name="Rectangle 35"/>
          <p:cNvSpPr/>
          <p:nvPr userDrawn="1"/>
        </p:nvSpPr>
        <p:spPr>
          <a:xfrm>
            <a:off x="11641141" y="4653136"/>
            <a:ext cx="550863" cy="57606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7" name="Rectangle 36"/>
          <p:cNvSpPr/>
          <p:nvPr userDrawn="1"/>
        </p:nvSpPr>
        <p:spPr>
          <a:xfrm>
            <a:off x="9912476" y="5805916"/>
            <a:ext cx="468000" cy="467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8" name="Rectangle 37"/>
          <p:cNvSpPr/>
          <p:nvPr userDrawn="1"/>
        </p:nvSpPr>
        <p:spPr>
          <a:xfrm>
            <a:off x="11056660" y="4077056"/>
            <a:ext cx="288032" cy="2880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39" name="Group 38"/>
          <p:cNvGrpSpPr/>
          <p:nvPr userDrawn="1"/>
        </p:nvGrpSpPr>
        <p:grpSpPr>
          <a:xfrm>
            <a:off x="10380480" y="5229122"/>
            <a:ext cx="1811525" cy="1044194"/>
            <a:chOff x="9922019" y="5441193"/>
            <a:chExt cx="2006455" cy="1156555"/>
          </a:xfrm>
        </p:grpSpPr>
        <p:sp>
          <p:nvSpPr>
            <p:cNvPr id="40" name="Rectangle 39"/>
            <p:cNvSpPr/>
            <p:nvPr userDrawn="1"/>
          </p:nvSpPr>
          <p:spPr>
            <a:xfrm>
              <a:off x="9922019" y="5441193"/>
              <a:ext cx="2006455" cy="115655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41" name="Freeform 6"/>
            <p:cNvSpPr>
              <a:spLocks noEditPoints="1"/>
            </p:cNvSpPr>
            <p:nvPr userDrawn="1"/>
          </p:nvSpPr>
          <p:spPr bwMode="auto">
            <a:xfrm>
              <a:off x="10200210" y="5659646"/>
              <a:ext cx="1440406" cy="801030"/>
            </a:xfrm>
            <a:custGeom>
              <a:avLst/>
              <a:gdLst>
                <a:gd name="T0" fmla="*/ 2140 w 2388"/>
                <a:gd name="T1" fmla="*/ 289 h 1328"/>
                <a:gd name="T2" fmla="*/ 2094 w 2388"/>
                <a:gd name="T3" fmla="*/ 208 h 1328"/>
                <a:gd name="T4" fmla="*/ 2013 w 2388"/>
                <a:gd name="T5" fmla="*/ 407 h 1328"/>
                <a:gd name="T6" fmla="*/ 2172 w 2388"/>
                <a:gd name="T7" fmla="*/ 566 h 1328"/>
                <a:gd name="T8" fmla="*/ 2243 w 2388"/>
                <a:gd name="T9" fmla="*/ 468 h 1328"/>
                <a:gd name="T10" fmla="*/ 2384 w 2388"/>
                <a:gd name="T11" fmla="*/ 328 h 1328"/>
                <a:gd name="T12" fmla="*/ 2254 w 2388"/>
                <a:gd name="T13" fmla="*/ 183 h 1328"/>
                <a:gd name="T14" fmla="*/ 1799 w 2388"/>
                <a:gd name="T15" fmla="*/ 285 h 1328"/>
                <a:gd name="T16" fmla="*/ 2000 w 2388"/>
                <a:gd name="T17" fmla="*/ 311 h 1328"/>
                <a:gd name="T18" fmla="*/ 1862 w 2388"/>
                <a:gd name="T19" fmla="*/ 178 h 1328"/>
                <a:gd name="T20" fmla="*/ 1343 w 2388"/>
                <a:gd name="T21" fmla="*/ 189 h 1328"/>
                <a:gd name="T22" fmla="*/ 1538 w 2388"/>
                <a:gd name="T23" fmla="*/ 558 h 1328"/>
                <a:gd name="T24" fmla="*/ 1013 w 2388"/>
                <a:gd name="T25" fmla="*/ 179 h 1328"/>
                <a:gd name="T26" fmla="*/ 916 w 2388"/>
                <a:gd name="T27" fmla="*/ 341 h 1328"/>
                <a:gd name="T28" fmla="*/ 1035 w 2388"/>
                <a:gd name="T29" fmla="*/ 302 h 1328"/>
                <a:gd name="T30" fmla="*/ 1141 w 2388"/>
                <a:gd name="T31" fmla="*/ 225 h 1328"/>
                <a:gd name="T32" fmla="*/ 762 w 2388"/>
                <a:gd name="T33" fmla="*/ 0 h 1328"/>
                <a:gd name="T34" fmla="*/ 483 w 2388"/>
                <a:gd name="T35" fmla="*/ 430 h 1328"/>
                <a:gd name="T36" fmla="*/ 330 w 2388"/>
                <a:gd name="T37" fmla="*/ 383 h 1328"/>
                <a:gd name="T38" fmla="*/ 353 w 2388"/>
                <a:gd name="T39" fmla="*/ 186 h 1328"/>
                <a:gd name="T40" fmla="*/ 210 w 2388"/>
                <a:gd name="T41" fmla="*/ 363 h 1328"/>
                <a:gd name="T42" fmla="*/ 325 w 2388"/>
                <a:gd name="T43" fmla="*/ 553 h 1328"/>
                <a:gd name="T44" fmla="*/ 565 w 2388"/>
                <a:gd name="T45" fmla="*/ 516 h 1328"/>
                <a:gd name="T46" fmla="*/ 608 w 2388"/>
                <a:gd name="T47" fmla="*/ 293 h 1328"/>
                <a:gd name="T48" fmla="*/ 417 w 2388"/>
                <a:gd name="T49" fmla="*/ 178 h 1328"/>
                <a:gd name="T50" fmla="*/ 104 w 2388"/>
                <a:gd name="T51" fmla="*/ 552 h 1328"/>
                <a:gd name="T52" fmla="*/ 2228 w 2388"/>
                <a:gd name="T53" fmla="*/ 867 h 1328"/>
                <a:gd name="T54" fmla="*/ 2167 w 2388"/>
                <a:gd name="T55" fmla="*/ 869 h 1328"/>
                <a:gd name="T56" fmla="*/ 2059 w 2388"/>
                <a:gd name="T57" fmla="*/ 835 h 1328"/>
                <a:gd name="T58" fmla="*/ 2029 w 2388"/>
                <a:gd name="T59" fmla="*/ 1062 h 1328"/>
                <a:gd name="T60" fmla="*/ 2228 w 2388"/>
                <a:gd name="T61" fmla="*/ 1168 h 1328"/>
                <a:gd name="T62" fmla="*/ 2192 w 2388"/>
                <a:gd name="T63" fmla="*/ 1066 h 1328"/>
                <a:gd name="T64" fmla="*/ 2371 w 2388"/>
                <a:gd name="T65" fmla="*/ 878 h 1328"/>
                <a:gd name="T66" fmla="*/ 1790 w 2388"/>
                <a:gd name="T67" fmla="*/ 1059 h 1328"/>
                <a:gd name="T68" fmla="*/ 1719 w 2388"/>
                <a:gd name="T69" fmla="*/ 922 h 1328"/>
                <a:gd name="T70" fmla="*/ 1868 w 2388"/>
                <a:gd name="T71" fmla="*/ 936 h 1328"/>
                <a:gd name="T72" fmla="*/ 1846 w 2388"/>
                <a:gd name="T73" fmla="*/ 1326 h 1328"/>
                <a:gd name="T74" fmla="*/ 1997 w 2388"/>
                <a:gd name="T75" fmla="*/ 1177 h 1328"/>
                <a:gd name="T76" fmla="*/ 1729 w 2388"/>
                <a:gd name="T77" fmla="*/ 777 h 1328"/>
                <a:gd name="T78" fmla="*/ 1586 w 2388"/>
                <a:gd name="T79" fmla="*/ 926 h 1328"/>
                <a:gd name="T80" fmla="*/ 1659 w 2388"/>
                <a:gd name="T81" fmla="*/ 1136 h 1328"/>
                <a:gd name="T82" fmla="*/ 1863 w 2388"/>
                <a:gd name="T83" fmla="*/ 1123 h 1328"/>
                <a:gd name="T84" fmla="*/ 1768 w 2388"/>
                <a:gd name="T85" fmla="*/ 1215 h 1328"/>
                <a:gd name="T86" fmla="*/ 1369 w 2388"/>
                <a:gd name="T87" fmla="*/ 790 h 1328"/>
                <a:gd name="T88" fmla="*/ 1331 w 2388"/>
                <a:gd name="T89" fmla="*/ 902 h 1328"/>
                <a:gd name="T90" fmla="*/ 1448 w 2388"/>
                <a:gd name="T91" fmla="*/ 934 h 1328"/>
                <a:gd name="T92" fmla="*/ 1505 w 2388"/>
                <a:gd name="T93" fmla="*/ 793 h 1328"/>
                <a:gd name="T94" fmla="*/ 869 w 2388"/>
                <a:gd name="T95" fmla="*/ 1000 h 1328"/>
                <a:gd name="T96" fmla="*/ 984 w 2388"/>
                <a:gd name="T97" fmla="*/ 892 h 1328"/>
                <a:gd name="T98" fmla="*/ 991 w 2388"/>
                <a:gd name="T99" fmla="*/ 1050 h 1328"/>
                <a:gd name="T100" fmla="*/ 1038 w 2388"/>
                <a:gd name="T101" fmla="*/ 1157 h 1328"/>
                <a:gd name="T102" fmla="*/ 881 w 2388"/>
                <a:gd name="T103" fmla="*/ 779 h 1328"/>
                <a:gd name="T104" fmla="*/ 744 w 2388"/>
                <a:gd name="T105" fmla="*/ 937 h 1328"/>
                <a:gd name="T106" fmla="*/ 833 w 2388"/>
                <a:gd name="T107" fmla="*/ 1149 h 1328"/>
                <a:gd name="T108" fmla="*/ 498 w 2388"/>
                <a:gd name="T109" fmla="*/ 898 h 1328"/>
                <a:gd name="T110" fmla="*/ 610 w 2388"/>
                <a:gd name="T111" fmla="*/ 962 h 1328"/>
                <a:gd name="T112" fmla="*/ 641 w 2388"/>
                <a:gd name="T113" fmla="*/ 782 h 1328"/>
                <a:gd name="T114" fmla="*/ 233 w 2388"/>
                <a:gd name="T115" fmla="*/ 1168 h 1328"/>
                <a:gd name="T116" fmla="*/ 193 w 2388"/>
                <a:gd name="T117" fmla="*/ 1055 h 1328"/>
                <a:gd name="T118" fmla="*/ 145 w 2388"/>
                <a:gd name="T119" fmla="*/ 921 h 1328"/>
                <a:gd name="T120" fmla="*/ 317 w 2388"/>
                <a:gd name="T121" fmla="*/ 797 h 1328"/>
                <a:gd name="T122" fmla="*/ 54 w 2388"/>
                <a:gd name="T123" fmla="*/ 843 h 1328"/>
                <a:gd name="T124" fmla="*/ 32 w 2388"/>
                <a:gd name="T125" fmla="*/ 1070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88" h="1328">
                  <a:moveTo>
                    <a:pt x="2201" y="264"/>
                  </a:moveTo>
                  <a:lnTo>
                    <a:pt x="2208" y="264"/>
                  </a:lnTo>
                  <a:lnTo>
                    <a:pt x="2216" y="265"/>
                  </a:lnTo>
                  <a:lnTo>
                    <a:pt x="2222" y="266"/>
                  </a:lnTo>
                  <a:lnTo>
                    <a:pt x="2228" y="268"/>
                  </a:lnTo>
                  <a:lnTo>
                    <a:pt x="2234" y="270"/>
                  </a:lnTo>
                  <a:lnTo>
                    <a:pt x="2239" y="273"/>
                  </a:lnTo>
                  <a:lnTo>
                    <a:pt x="2245" y="278"/>
                  </a:lnTo>
                  <a:lnTo>
                    <a:pt x="2250" y="282"/>
                  </a:lnTo>
                  <a:lnTo>
                    <a:pt x="2255" y="286"/>
                  </a:lnTo>
                  <a:lnTo>
                    <a:pt x="2258" y="291"/>
                  </a:lnTo>
                  <a:lnTo>
                    <a:pt x="2262" y="296"/>
                  </a:lnTo>
                  <a:lnTo>
                    <a:pt x="2265" y="302"/>
                  </a:lnTo>
                  <a:lnTo>
                    <a:pt x="2268" y="310"/>
                  </a:lnTo>
                  <a:lnTo>
                    <a:pt x="2270" y="316"/>
                  </a:lnTo>
                  <a:lnTo>
                    <a:pt x="2271" y="323"/>
                  </a:lnTo>
                  <a:lnTo>
                    <a:pt x="2272" y="332"/>
                  </a:lnTo>
                  <a:lnTo>
                    <a:pt x="2124" y="332"/>
                  </a:lnTo>
                  <a:lnTo>
                    <a:pt x="2125" y="323"/>
                  </a:lnTo>
                  <a:lnTo>
                    <a:pt x="2127" y="315"/>
                  </a:lnTo>
                  <a:lnTo>
                    <a:pt x="2130" y="308"/>
                  </a:lnTo>
                  <a:lnTo>
                    <a:pt x="2132" y="300"/>
                  </a:lnTo>
                  <a:lnTo>
                    <a:pt x="2137" y="294"/>
                  </a:lnTo>
                  <a:lnTo>
                    <a:pt x="2140" y="289"/>
                  </a:lnTo>
                  <a:lnTo>
                    <a:pt x="2145" y="284"/>
                  </a:lnTo>
                  <a:lnTo>
                    <a:pt x="2149" y="280"/>
                  </a:lnTo>
                  <a:lnTo>
                    <a:pt x="2154" y="275"/>
                  </a:lnTo>
                  <a:lnTo>
                    <a:pt x="2160" y="272"/>
                  </a:lnTo>
                  <a:lnTo>
                    <a:pt x="2167" y="270"/>
                  </a:lnTo>
                  <a:lnTo>
                    <a:pt x="2173" y="267"/>
                  </a:lnTo>
                  <a:lnTo>
                    <a:pt x="2179" y="266"/>
                  </a:lnTo>
                  <a:lnTo>
                    <a:pt x="2186" y="264"/>
                  </a:lnTo>
                  <a:lnTo>
                    <a:pt x="2194" y="264"/>
                  </a:lnTo>
                  <a:lnTo>
                    <a:pt x="2201" y="264"/>
                  </a:lnTo>
                  <a:close/>
                  <a:moveTo>
                    <a:pt x="2205" y="179"/>
                  </a:moveTo>
                  <a:lnTo>
                    <a:pt x="2194" y="179"/>
                  </a:lnTo>
                  <a:lnTo>
                    <a:pt x="2183" y="179"/>
                  </a:lnTo>
                  <a:lnTo>
                    <a:pt x="2174" y="180"/>
                  </a:lnTo>
                  <a:lnTo>
                    <a:pt x="2169" y="181"/>
                  </a:lnTo>
                  <a:lnTo>
                    <a:pt x="2164" y="182"/>
                  </a:lnTo>
                  <a:lnTo>
                    <a:pt x="2154" y="184"/>
                  </a:lnTo>
                  <a:lnTo>
                    <a:pt x="2145" y="186"/>
                  </a:lnTo>
                  <a:lnTo>
                    <a:pt x="2136" y="188"/>
                  </a:lnTo>
                  <a:lnTo>
                    <a:pt x="2126" y="191"/>
                  </a:lnTo>
                  <a:lnTo>
                    <a:pt x="2118" y="195"/>
                  </a:lnTo>
                  <a:lnTo>
                    <a:pt x="2110" y="199"/>
                  </a:lnTo>
                  <a:lnTo>
                    <a:pt x="2101" y="203"/>
                  </a:lnTo>
                  <a:lnTo>
                    <a:pt x="2094" y="208"/>
                  </a:lnTo>
                  <a:lnTo>
                    <a:pt x="2087" y="213"/>
                  </a:lnTo>
                  <a:lnTo>
                    <a:pt x="2078" y="218"/>
                  </a:lnTo>
                  <a:lnTo>
                    <a:pt x="2072" y="223"/>
                  </a:lnTo>
                  <a:lnTo>
                    <a:pt x="2065" y="230"/>
                  </a:lnTo>
                  <a:lnTo>
                    <a:pt x="2059" y="237"/>
                  </a:lnTo>
                  <a:lnTo>
                    <a:pt x="2056" y="240"/>
                  </a:lnTo>
                  <a:lnTo>
                    <a:pt x="2052" y="243"/>
                  </a:lnTo>
                  <a:lnTo>
                    <a:pt x="2047" y="250"/>
                  </a:lnTo>
                  <a:lnTo>
                    <a:pt x="2042" y="259"/>
                  </a:lnTo>
                  <a:lnTo>
                    <a:pt x="2037" y="266"/>
                  </a:lnTo>
                  <a:lnTo>
                    <a:pt x="2033" y="274"/>
                  </a:lnTo>
                  <a:lnTo>
                    <a:pt x="2029" y="283"/>
                  </a:lnTo>
                  <a:lnTo>
                    <a:pt x="2024" y="292"/>
                  </a:lnTo>
                  <a:lnTo>
                    <a:pt x="2021" y="301"/>
                  </a:lnTo>
                  <a:lnTo>
                    <a:pt x="2019" y="311"/>
                  </a:lnTo>
                  <a:lnTo>
                    <a:pt x="2016" y="321"/>
                  </a:lnTo>
                  <a:lnTo>
                    <a:pt x="2014" y="332"/>
                  </a:lnTo>
                  <a:lnTo>
                    <a:pt x="2013" y="342"/>
                  </a:lnTo>
                  <a:lnTo>
                    <a:pt x="2012" y="352"/>
                  </a:lnTo>
                  <a:lnTo>
                    <a:pt x="2011" y="364"/>
                  </a:lnTo>
                  <a:lnTo>
                    <a:pt x="2010" y="375"/>
                  </a:lnTo>
                  <a:lnTo>
                    <a:pt x="2011" y="387"/>
                  </a:lnTo>
                  <a:lnTo>
                    <a:pt x="2012" y="397"/>
                  </a:lnTo>
                  <a:lnTo>
                    <a:pt x="2013" y="407"/>
                  </a:lnTo>
                  <a:lnTo>
                    <a:pt x="2014" y="418"/>
                  </a:lnTo>
                  <a:lnTo>
                    <a:pt x="2019" y="438"/>
                  </a:lnTo>
                  <a:lnTo>
                    <a:pt x="2021" y="446"/>
                  </a:lnTo>
                  <a:lnTo>
                    <a:pt x="2025" y="455"/>
                  </a:lnTo>
                  <a:lnTo>
                    <a:pt x="2029" y="464"/>
                  </a:lnTo>
                  <a:lnTo>
                    <a:pt x="2033" y="473"/>
                  </a:lnTo>
                  <a:lnTo>
                    <a:pt x="2038" y="480"/>
                  </a:lnTo>
                  <a:lnTo>
                    <a:pt x="2042" y="488"/>
                  </a:lnTo>
                  <a:lnTo>
                    <a:pt x="2048" y="496"/>
                  </a:lnTo>
                  <a:lnTo>
                    <a:pt x="2053" y="503"/>
                  </a:lnTo>
                  <a:lnTo>
                    <a:pt x="2060" y="510"/>
                  </a:lnTo>
                  <a:lnTo>
                    <a:pt x="2067" y="516"/>
                  </a:lnTo>
                  <a:lnTo>
                    <a:pt x="2074" y="523"/>
                  </a:lnTo>
                  <a:lnTo>
                    <a:pt x="2082" y="529"/>
                  </a:lnTo>
                  <a:lnTo>
                    <a:pt x="2089" y="534"/>
                  </a:lnTo>
                  <a:lnTo>
                    <a:pt x="2097" y="539"/>
                  </a:lnTo>
                  <a:lnTo>
                    <a:pt x="2105" y="545"/>
                  </a:lnTo>
                  <a:lnTo>
                    <a:pt x="2114" y="549"/>
                  </a:lnTo>
                  <a:lnTo>
                    <a:pt x="2122" y="553"/>
                  </a:lnTo>
                  <a:lnTo>
                    <a:pt x="2131" y="556"/>
                  </a:lnTo>
                  <a:lnTo>
                    <a:pt x="2141" y="559"/>
                  </a:lnTo>
                  <a:lnTo>
                    <a:pt x="2151" y="562"/>
                  </a:lnTo>
                  <a:lnTo>
                    <a:pt x="2162" y="564"/>
                  </a:lnTo>
                  <a:lnTo>
                    <a:pt x="2172" y="566"/>
                  </a:lnTo>
                  <a:lnTo>
                    <a:pt x="2182" y="567"/>
                  </a:lnTo>
                  <a:lnTo>
                    <a:pt x="2193" y="568"/>
                  </a:lnTo>
                  <a:lnTo>
                    <a:pt x="2204" y="569"/>
                  </a:lnTo>
                  <a:lnTo>
                    <a:pt x="2217" y="571"/>
                  </a:lnTo>
                  <a:lnTo>
                    <a:pt x="2228" y="569"/>
                  </a:lnTo>
                  <a:lnTo>
                    <a:pt x="2239" y="569"/>
                  </a:lnTo>
                  <a:lnTo>
                    <a:pt x="2250" y="568"/>
                  </a:lnTo>
                  <a:lnTo>
                    <a:pt x="2261" y="566"/>
                  </a:lnTo>
                  <a:lnTo>
                    <a:pt x="2272" y="565"/>
                  </a:lnTo>
                  <a:lnTo>
                    <a:pt x="2281" y="563"/>
                  </a:lnTo>
                  <a:lnTo>
                    <a:pt x="2301" y="557"/>
                  </a:lnTo>
                  <a:lnTo>
                    <a:pt x="2319" y="551"/>
                  </a:lnTo>
                  <a:lnTo>
                    <a:pt x="2337" y="544"/>
                  </a:lnTo>
                  <a:lnTo>
                    <a:pt x="2353" y="536"/>
                  </a:lnTo>
                  <a:lnTo>
                    <a:pt x="2368" y="527"/>
                  </a:lnTo>
                  <a:lnTo>
                    <a:pt x="2325" y="436"/>
                  </a:lnTo>
                  <a:lnTo>
                    <a:pt x="2315" y="442"/>
                  </a:lnTo>
                  <a:lnTo>
                    <a:pt x="2305" y="448"/>
                  </a:lnTo>
                  <a:lnTo>
                    <a:pt x="2292" y="453"/>
                  </a:lnTo>
                  <a:lnTo>
                    <a:pt x="2279" y="458"/>
                  </a:lnTo>
                  <a:lnTo>
                    <a:pt x="2273" y="461"/>
                  </a:lnTo>
                  <a:lnTo>
                    <a:pt x="2265" y="464"/>
                  </a:lnTo>
                  <a:lnTo>
                    <a:pt x="2250" y="467"/>
                  </a:lnTo>
                  <a:lnTo>
                    <a:pt x="2243" y="468"/>
                  </a:lnTo>
                  <a:lnTo>
                    <a:pt x="2234" y="469"/>
                  </a:lnTo>
                  <a:lnTo>
                    <a:pt x="2218" y="470"/>
                  </a:lnTo>
                  <a:lnTo>
                    <a:pt x="2208" y="470"/>
                  </a:lnTo>
                  <a:lnTo>
                    <a:pt x="2200" y="469"/>
                  </a:lnTo>
                  <a:lnTo>
                    <a:pt x="2192" y="468"/>
                  </a:lnTo>
                  <a:lnTo>
                    <a:pt x="2183" y="466"/>
                  </a:lnTo>
                  <a:lnTo>
                    <a:pt x="2176" y="464"/>
                  </a:lnTo>
                  <a:lnTo>
                    <a:pt x="2169" y="460"/>
                  </a:lnTo>
                  <a:lnTo>
                    <a:pt x="2162" y="457"/>
                  </a:lnTo>
                  <a:lnTo>
                    <a:pt x="2155" y="453"/>
                  </a:lnTo>
                  <a:lnTo>
                    <a:pt x="2149" y="449"/>
                  </a:lnTo>
                  <a:lnTo>
                    <a:pt x="2144" y="444"/>
                  </a:lnTo>
                  <a:lnTo>
                    <a:pt x="2139" y="439"/>
                  </a:lnTo>
                  <a:lnTo>
                    <a:pt x="2135" y="432"/>
                  </a:lnTo>
                  <a:lnTo>
                    <a:pt x="2131" y="426"/>
                  </a:lnTo>
                  <a:lnTo>
                    <a:pt x="2128" y="419"/>
                  </a:lnTo>
                  <a:lnTo>
                    <a:pt x="2125" y="411"/>
                  </a:lnTo>
                  <a:lnTo>
                    <a:pt x="2123" y="402"/>
                  </a:lnTo>
                  <a:lnTo>
                    <a:pt x="2388" y="402"/>
                  </a:lnTo>
                  <a:lnTo>
                    <a:pt x="2388" y="375"/>
                  </a:lnTo>
                  <a:lnTo>
                    <a:pt x="2387" y="363"/>
                  </a:lnTo>
                  <a:lnTo>
                    <a:pt x="2387" y="351"/>
                  </a:lnTo>
                  <a:lnTo>
                    <a:pt x="2386" y="340"/>
                  </a:lnTo>
                  <a:lnTo>
                    <a:pt x="2384" y="328"/>
                  </a:lnTo>
                  <a:lnTo>
                    <a:pt x="2382" y="318"/>
                  </a:lnTo>
                  <a:lnTo>
                    <a:pt x="2380" y="308"/>
                  </a:lnTo>
                  <a:lnTo>
                    <a:pt x="2378" y="298"/>
                  </a:lnTo>
                  <a:lnTo>
                    <a:pt x="2375" y="288"/>
                  </a:lnTo>
                  <a:lnTo>
                    <a:pt x="2371" y="280"/>
                  </a:lnTo>
                  <a:lnTo>
                    <a:pt x="2367" y="270"/>
                  </a:lnTo>
                  <a:lnTo>
                    <a:pt x="2364" y="262"/>
                  </a:lnTo>
                  <a:lnTo>
                    <a:pt x="2359" y="255"/>
                  </a:lnTo>
                  <a:lnTo>
                    <a:pt x="2355" y="247"/>
                  </a:lnTo>
                  <a:lnTo>
                    <a:pt x="2350" y="240"/>
                  </a:lnTo>
                  <a:lnTo>
                    <a:pt x="2343" y="233"/>
                  </a:lnTo>
                  <a:lnTo>
                    <a:pt x="2338" y="227"/>
                  </a:lnTo>
                  <a:lnTo>
                    <a:pt x="2332" y="221"/>
                  </a:lnTo>
                  <a:lnTo>
                    <a:pt x="2325" y="215"/>
                  </a:lnTo>
                  <a:lnTo>
                    <a:pt x="2318" y="210"/>
                  </a:lnTo>
                  <a:lnTo>
                    <a:pt x="2311" y="206"/>
                  </a:lnTo>
                  <a:lnTo>
                    <a:pt x="2304" y="202"/>
                  </a:lnTo>
                  <a:lnTo>
                    <a:pt x="2297" y="198"/>
                  </a:lnTo>
                  <a:lnTo>
                    <a:pt x="2288" y="193"/>
                  </a:lnTo>
                  <a:lnTo>
                    <a:pt x="2280" y="190"/>
                  </a:lnTo>
                  <a:lnTo>
                    <a:pt x="2272" y="187"/>
                  </a:lnTo>
                  <a:lnTo>
                    <a:pt x="2268" y="186"/>
                  </a:lnTo>
                  <a:lnTo>
                    <a:pt x="2263" y="185"/>
                  </a:lnTo>
                  <a:lnTo>
                    <a:pt x="2254" y="183"/>
                  </a:lnTo>
                  <a:lnTo>
                    <a:pt x="2245" y="181"/>
                  </a:lnTo>
                  <a:lnTo>
                    <a:pt x="2235" y="180"/>
                  </a:lnTo>
                  <a:lnTo>
                    <a:pt x="2225" y="179"/>
                  </a:lnTo>
                  <a:lnTo>
                    <a:pt x="2205" y="179"/>
                  </a:lnTo>
                  <a:close/>
                  <a:moveTo>
                    <a:pt x="1743" y="0"/>
                  </a:moveTo>
                  <a:lnTo>
                    <a:pt x="1622" y="0"/>
                  </a:lnTo>
                  <a:lnTo>
                    <a:pt x="1622" y="558"/>
                  </a:lnTo>
                  <a:lnTo>
                    <a:pt x="1743" y="558"/>
                  </a:lnTo>
                  <a:lnTo>
                    <a:pt x="1743" y="373"/>
                  </a:lnTo>
                  <a:lnTo>
                    <a:pt x="1743" y="362"/>
                  </a:lnTo>
                  <a:lnTo>
                    <a:pt x="1744" y="350"/>
                  </a:lnTo>
                  <a:lnTo>
                    <a:pt x="1746" y="341"/>
                  </a:lnTo>
                  <a:lnTo>
                    <a:pt x="1747" y="336"/>
                  </a:lnTo>
                  <a:lnTo>
                    <a:pt x="1748" y="332"/>
                  </a:lnTo>
                  <a:lnTo>
                    <a:pt x="1751" y="323"/>
                  </a:lnTo>
                  <a:lnTo>
                    <a:pt x="1754" y="316"/>
                  </a:lnTo>
                  <a:lnTo>
                    <a:pt x="1758" y="310"/>
                  </a:lnTo>
                  <a:lnTo>
                    <a:pt x="1762" y="303"/>
                  </a:lnTo>
                  <a:lnTo>
                    <a:pt x="1768" y="299"/>
                  </a:lnTo>
                  <a:lnTo>
                    <a:pt x="1773" y="295"/>
                  </a:lnTo>
                  <a:lnTo>
                    <a:pt x="1779" y="291"/>
                  </a:lnTo>
                  <a:lnTo>
                    <a:pt x="1785" y="288"/>
                  </a:lnTo>
                  <a:lnTo>
                    <a:pt x="1792" y="286"/>
                  </a:lnTo>
                  <a:lnTo>
                    <a:pt x="1799" y="285"/>
                  </a:lnTo>
                  <a:lnTo>
                    <a:pt x="1806" y="284"/>
                  </a:lnTo>
                  <a:lnTo>
                    <a:pt x="1813" y="284"/>
                  </a:lnTo>
                  <a:lnTo>
                    <a:pt x="1822" y="284"/>
                  </a:lnTo>
                  <a:lnTo>
                    <a:pt x="1829" y="285"/>
                  </a:lnTo>
                  <a:lnTo>
                    <a:pt x="1836" y="286"/>
                  </a:lnTo>
                  <a:lnTo>
                    <a:pt x="1842" y="288"/>
                  </a:lnTo>
                  <a:lnTo>
                    <a:pt x="1849" y="291"/>
                  </a:lnTo>
                  <a:lnTo>
                    <a:pt x="1854" y="294"/>
                  </a:lnTo>
                  <a:lnTo>
                    <a:pt x="1859" y="298"/>
                  </a:lnTo>
                  <a:lnTo>
                    <a:pt x="1861" y="300"/>
                  </a:lnTo>
                  <a:lnTo>
                    <a:pt x="1863" y="302"/>
                  </a:lnTo>
                  <a:lnTo>
                    <a:pt x="1867" y="308"/>
                  </a:lnTo>
                  <a:lnTo>
                    <a:pt x="1871" y="314"/>
                  </a:lnTo>
                  <a:lnTo>
                    <a:pt x="1874" y="320"/>
                  </a:lnTo>
                  <a:lnTo>
                    <a:pt x="1877" y="327"/>
                  </a:lnTo>
                  <a:lnTo>
                    <a:pt x="1878" y="336"/>
                  </a:lnTo>
                  <a:lnTo>
                    <a:pt x="1880" y="344"/>
                  </a:lnTo>
                  <a:lnTo>
                    <a:pt x="1880" y="353"/>
                  </a:lnTo>
                  <a:lnTo>
                    <a:pt x="1881" y="364"/>
                  </a:lnTo>
                  <a:lnTo>
                    <a:pt x="1881" y="558"/>
                  </a:lnTo>
                  <a:lnTo>
                    <a:pt x="2001" y="558"/>
                  </a:lnTo>
                  <a:lnTo>
                    <a:pt x="2001" y="329"/>
                  </a:lnTo>
                  <a:lnTo>
                    <a:pt x="2000" y="320"/>
                  </a:lnTo>
                  <a:lnTo>
                    <a:pt x="2000" y="311"/>
                  </a:lnTo>
                  <a:lnTo>
                    <a:pt x="1999" y="301"/>
                  </a:lnTo>
                  <a:lnTo>
                    <a:pt x="1998" y="293"/>
                  </a:lnTo>
                  <a:lnTo>
                    <a:pt x="1996" y="285"/>
                  </a:lnTo>
                  <a:lnTo>
                    <a:pt x="1995" y="276"/>
                  </a:lnTo>
                  <a:lnTo>
                    <a:pt x="1991" y="262"/>
                  </a:lnTo>
                  <a:lnTo>
                    <a:pt x="1988" y="255"/>
                  </a:lnTo>
                  <a:lnTo>
                    <a:pt x="1985" y="247"/>
                  </a:lnTo>
                  <a:lnTo>
                    <a:pt x="1979" y="235"/>
                  </a:lnTo>
                  <a:lnTo>
                    <a:pt x="1976" y="230"/>
                  </a:lnTo>
                  <a:lnTo>
                    <a:pt x="1971" y="225"/>
                  </a:lnTo>
                  <a:lnTo>
                    <a:pt x="1967" y="219"/>
                  </a:lnTo>
                  <a:lnTo>
                    <a:pt x="1962" y="214"/>
                  </a:lnTo>
                  <a:lnTo>
                    <a:pt x="1957" y="210"/>
                  </a:lnTo>
                  <a:lnTo>
                    <a:pt x="1953" y="206"/>
                  </a:lnTo>
                  <a:lnTo>
                    <a:pt x="1941" y="198"/>
                  </a:lnTo>
                  <a:lnTo>
                    <a:pt x="1936" y="194"/>
                  </a:lnTo>
                  <a:lnTo>
                    <a:pt x="1931" y="191"/>
                  </a:lnTo>
                  <a:lnTo>
                    <a:pt x="1918" y="186"/>
                  </a:lnTo>
                  <a:lnTo>
                    <a:pt x="1912" y="184"/>
                  </a:lnTo>
                  <a:lnTo>
                    <a:pt x="1906" y="183"/>
                  </a:lnTo>
                  <a:lnTo>
                    <a:pt x="1891" y="180"/>
                  </a:lnTo>
                  <a:lnTo>
                    <a:pt x="1885" y="179"/>
                  </a:lnTo>
                  <a:lnTo>
                    <a:pt x="1878" y="178"/>
                  </a:lnTo>
                  <a:lnTo>
                    <a:pt x="1862" y="178"/>
                  </a:lnTo>
                  <a:lnTo>
                    <a:pt x="1853" y="178"/>
                  </a:lnTo>
                  <a:lnTo>
                    <a:pt x="1844" y="179"/>
                  </a:lnTo>
                  <a:lnTo>
                    <a:pt x="1834" y="180"/>
                  </a:lnTo>
                  <a:lnTo>
                    <a:pt x="1825" y="182"/>
                  </a:lnTo>
                  <a:lnTo>
                    <a:pt x="1817" y="184"/>
                  </a:lnTo>
                  <a:lnTo>
                    <a:pt x="1808" y="186"/>
                  </a:lnTo>
                  <a:lnTo>
                    <a:pt x="1801" y="189"/>
                  </a:lnTo>
                  <a:lnTo>
                    <a:pt x="1793" y="193"/>
                  </a:lnTo>
                  <a:lnTo>
                    <a:pt x="1785" y="198"/>
                  </a:lnTo>
                  <a:lnTo>
                    <a:pt x="1779" y="202"/>
                  </a:lnTo>
                  <a:lnTo>
                    <a:pt x="1772" y="207"/>
                  </a:lnTo>
                  <a:lnTo>
                    <a:pt x="1766" y="212"/>
                  </a:lnTo>
                  <a:lnTo>
                    <a:pt x="1760" y="218"/>
                  </a:lnTo>
                  <a:lnTo>
                    <a:pt x="1754" y="225"/>
                  </a:lnTo>
                  <a:lnTo>
                    <a:pt x="1744" y="238"/>
                  </a:lnTo>
                  <a:lnTo>
                    <a:pt x="1743" y="238"/>
                  </a:lnTo>
                  <a:lnTo>
                    <a:pt x="1743" y="0"/>
                  </a:lnTo>
                  <a:close/>
                  <a:moveTo>
                    <a:pt x="1611" y="290"/>
                  </a:moveTo>
                  <a:lnTo>
                    <a:pt x="1611" y="189"/>
                  </a:lnTo>
                  <a:lnTo>
                    <a:pt x="1535" y="189"/>
                  </a:lnTo>
                  <a:lnTo>
                    <a:pt x="1535" y="42"/>
                  </a:lnTo>
                  <a:lnTo>
                    <a:pt x="1414" y="42"/>
                  </a:lnTo>
                  <a:lnTo>
                    <a:pt x="1414" y="189"/>
                  </a:lnTo>
                  <a:lnTo>
                    <a:pt x="1343" y="189"/>
                  </a:lnTo>
                  <a:lnTo>
                    <a:pt x="1343" y="290"/>
                  </a:lnTo>
                  <a:lnTo>
                    <a:pt x="1414" y="290"/>
                  </a:lnTo>
                  <a:lnTo>
                    <a:pt x="1414" y="433"/>
                  </a:lnTo>
                  <a:lnTo>
                    <a:pt x="1414" y="442"/>
                  </a:lnTo>
                  <a:lnTo>
                    <a:pt x="1415" y="450"/>
                  </a:lnTo>
                  <a:lnTo>
                    <a:pt x="1417" y="465"/>
                  </a:lnTo>
                  <a:lnTo>
                    <a:pt x="1420" y="478"/>
                  </a:lnTo>
                  <a:lnTo>
                    <a:pt x="1424" y="491"/>
                  </a:lnTo>
                  <a:lnTo>
                    <a:pt x="1426" y="497"/>
                  </a:lnTo>
                  <a:lnTo>
                    <a:pt x="1428" y="502"/>
                  </a:lnTo>
                  <a:lnTo>
                    <a:pt x="1434" y="512"/>
                  </a:lnTo>
                  <a:lnTo>
                    <a:pt x="1440" y="521"/>
                  </a:lnTo>
                  <a:lnTo>
                    <a:pt x="1444" y="525"/>
                  </a:lnTo>
                  <a:lnTo>
                    <a:pt x="1449" y="529"/>
                  </a:lnTo>
                  <a:lnTo>
                    <a:pt x="1457" y="536"/>
                  </a:lnTo>
                  <a:lnTo>
                    <a:pt x="1466" y="541"/>
                  </a:lnTo>
                  <a:lnTo>
                    <a:pt x="1472" y="545"/>
                  </a:lnTo>
                  <a:lnTo>
                    <a:pt x="1477" y="547"/>
                  </a:lnTo>
                  <a:lnTo>
                    <a:pt x="1487" y="551"/>
                  </a:lnTo>
                  <a:lnTo>
                    <a:pt x="1493" y="553"/>
                  </a:lnTo>
                  <a:lnTo>
                    <a:pt x="1499" y="554"/>
                  </a:lnTo>
                  <a:lnTo>
                    <a:pt x="1511" y="556"/>
                  </a:lnTo>
                  <a:lnTo>
                    <a:pt x="1525" y="558"/>
                  </a:lnTo>
                  <a:lnTo>
                    <a:pt x="1538" y="558"/>
                  </a:lnTo>
                  <a:lnTo>
                    <a:pt x="1589" y="558"/>
                  </a:lnTo>
                  <a:lnTo>
                    <a:pt x="1589" y="447"/>
                  </a:lnTo>
                  <a:lnTo>
                    <a:pt x="1575" y="447"/>
                  </a:lnTo>
                  <a:lnTo>
                    <a:pt x="1569" y="447"/>
                  </a:lnTo>
                  <a:lnTo>
                    <a:pt x="1564" y="446"/>
                  </a:lnTo>
                  <a:lnTo>
                    <a:pt x="1560" y="445"/>
                  </a:lnTo>
                  <a:lnTo>
                    <a:pt x="1556" y="444"/>
                  </a:lnTo>
                  <a:lnTo>
                    <a:pt x="1552" y="443"/>
                  </a:lnTo>
                  <a:lnTo>
                    <a:pt x="1548" y="441"/>
                  </a:lnTo>
                  <a:lnTo>
                    <a:pt x="1545" y="439"/>
                  </a:lnTo>
                  <a:lnTo>
                    <a:pt x="1543" y="436"/>
                  </a:lnTo>
                  <a:lnTo>
                    <a:pt x="1541" y="433"/>
                  </a:lnTo>
                  <a:lnTo>
                    <a:pt x="1539" y="430"/>
                  </a:lnTo>
                  <a:lnTo>
                    <a:pt x="1538" y="427"/>
                  </a:lnTo>
                  <a:lnTo>
                    <a:pt x="1537" y="423"/>
                  </a:lnTo>
                  <a:lnTo>
                    <a:pt x="1536" y="418"/>
                  </a:lnTo>
                  <a:lnTo>
                    <a:pt x="1535" y="413"/>
                  </a:lnTo>
                  <a:lnTo>
                    <a:pt x="1535" y="407"/>
                  </a:lnTo>
                  <a:lnTo>
                    <a:pt x="1535" y="401"/>
                  </a:lnTo>
                  <a:lnTo>
                    <a:pt x="1535" y="290"/>
                  </a:lnTo>
                  <a:lnTo>
                    <a:pt x="1611" y="290"/>
                  </a:lnTo>
                  <a:close/>
                  <a:moveTo>
                    <a:pt x="1033" y="178"/>
                  </a:moveTo>
                  <a:lnTo>
                    <a:pt x="1023" y="178"/>
                  </a:lnTo>
                  <a:lnTo>
                    <a:pt x="1013" y="179"/>
                  </a:lnTo>
                  <a:lnTo>
                    <a:pt x="1004" y="180"/>
                  </a:lnTo>
                  <a:lnTo>
                    <a:pt x="996" y="182"/>
                  </a:lnTo>
                  <a:lnTo>
                    <a:pt x="987" y="185"/>
                  </a:lnTo>
                  <a:lnTo>
                    <a:pt x="983" y="186"/>
                  </a:lnTo>
                  <a:lnTo>
                    <a:pt x="979" y="187"/>
                  </a:lnTo>
                  <a:lnTo>
                    <a:pt x="971" y="191"/>
                  </a:lnTo>
                  <a:lnTo>
                    <a:pt x="962" y="195"/>
                  </a:lnTo>
                  <a:lnTo>
                    <a:pt x="955" y="200"/>
                  </a:lnTo>
                  <a:lnTo>
                    <a:pt x="948" y="205"/>
                  </a:lnTo>
                  <a:lnTo>
                    <a:pt x="940" y="211"/>
                  </a:lnTo>
                  <a:lnTo>
                    <a:pt x="934" y="216"/>
                  </a:lnTo>
                  <a:lnTo>
                    <a:pt x="928" y="223"/>
                  </a:lnTo>
                  <a:lnTo>
                    <a:pt x="923" y="230"/>
                  </a:lnTo>
                  <a:lnTo>
                    <a:pt x="917" y="237"/>
                  </a:lnTo>
                  <a:lnTo>
                    <a:pt x="912" y="245"/>
                  </a:lnTo>
                  <a:lnTo>
                    <a:pt x="910" y="245"/>
                  </a:lnTo>
                  <a:lnTo>
                    <a:pt x="910" y="189"/>
                  </a:lnTo>
                  <a:lnTo>
                    <a:pt x="793" y="189"/>
                  </a:lnTo>
                  <a:lnTo>
                    <a:pt x="793" y="558"/>
                  </a:lnTo>
                  <a:lnTo>
                    <a:pt x="912" y="558"/>
                  </a:lnTo>
                  <a:lnTo>
                    <a:pt x="912" y="373"/>
                  </a:lnTo>
                  <a:lnTo>
                    <a:pt x="913" y="362"/>
                  </a:lnTo>
                  <a:lnTo>
                    <a:pt x="914" y="350"/>
                  </a:lnTo>
                  <a:lnTo>
                    <a:pt x="916" y="341"/>
                  </a:lnTo>
                  <a:lnTo>
                    <a:pt x="917" y="336"/>
                  </a:lnTo>
                  <a:lnTo>
                    <a:pt x="919" y="332"/>
                  </a:lnTo>
                  <a:lnTo>
                    <a:pt x="921" y="323"/>
                  </a:lnTo>
                  <a:lnTo>
                    <a:pt x="925" y="316"/>
                  </a:lnTo>
                  <a:lnTo>
                    <a:pt x="928" y="310"/>
                  </a:lnTo>
                  <a:lnTo>
                    <a:pt x="933" y="303"/>
                  </a:lnTo>
                  <a:lnTo>
                    <a:pt x="938" y="299"/>
                  </a:lnTo>
                  <a:lnTo>
                    <a:pt x="944" y="295"/>
                  </a:lnTo>
                  <a:lnTo>
                    <a:pt x="950" y="291"/>
                  </a:lnTo>
                  <a:lnTo>
                    <a:pt x="956" y="288"/>
                  </a:lnTo>
                  <a:lnTo>
                    <a:pt x="962" y="286"/>
                  </a:lnTo>
                  <a:lnTo>
                    <a:pt x="969" y="285"/>
                  </a:lnTo>
                  <a:lnTo>
                    <a:pt x="976" y="284"/>
                  </a:lnTo>
                  <a:lnTo>
                    <a:pt x="984" y="284"/>
                  </a:lnTo>
                  <a:lnTo>
                    <a:pt x="992" y="284"/>
                  </a:lnTo>
                  <a:lnTo>
                    <a:pt x="1000" y="285"/>
                  </a:lnTo>
                  <a:lnTo>
                    <a:pt x="1003" y="286"/>
                  </a:lnTo>
                  <a:lnTo>
                    <a:pt x="1007" y="286"/>
                  </a:lnTo>
                  <a:lnTo>
                    <a:pt x="1013" y="288"/>
                  </a:lnTo>
                  <a:lnTo>
                    <a:pt x="1019" y="291"/>
                  </a:lnTo>
                  <a:lnTo>
                    <a:pt x="1025" y="294"/>
                  </a:lnTo>
                  <a:lnTo>
                    <a:pt x="1030" y="298"/>
                  </a:lnTo>
                  <a:lnTo>
                    <a:pt x="1032" y="300"/>
                  </a:lnTo>
                  <a:lnTo>
                    <a:pt x="1035" y="302"/>
                  </a:lnTo>
                  <a:lnTo>
                    <a:pt x="1038" y="308"/>
                  </a:lnTo>
                  <a:lnTo>
                    <a:pt x="1042" y="314"/>
                  </a:lnTo>
                  <a:lnTo>
                    <a:pt x="1045" y="320"/>
                  </a:lnTo>
                  <a:lnTo>
                    <a:pt x="1046" y="324"/>
                  </a:lnTo>
                  <a:lnTo>
                    <a:pt x="1048" y="327"/>
                  </a:lnTo>
                  <a:lnTo>
                    <a:pt x="1050" y="336"/>
                  </a:lnTo>
                  <a:lnTo>
                    <a:pt x="1051" y="344"/>
                  </a:lnTo>
                  <a:lnTo>
                    <a:pt x="1052" y="353"/>
                  </a:lnTo>
                  <a:lnTo>
                    <a:pt x="1052" y="364"/>
                  </a:lnTo>
                  <a:lnTo>
                    <a:pt x="1052" y="558"/>
                  </a:lnTo>
                  <a:lnTo>
                    <a:pt x="1171" y="558"/>
                  </a:lnTo>
                  <a:lnTo>
                    <a:pt x="1171" y="329"/>
                  </a:lnTo>
                  <a:lnTo>
                    <a:pt x="1171" y="320"/>
                  </a:lnTo>
                  <a:lnTo>
                    <a:pt x="1170" y="311"/>
                  </a:lnTo>
                  <a:lnTo>
                    <a:pt x="1170" y="301"/>
                  </a:lnTo>
                  <a:lnTo>
                    <a:pt x="1169" y="293"/>
                  </a:lnTo>
                  <a:lnTo>
                    <a:pt x="1167" y="285"/>
                  </a:lnTo>
                  <a:lnTo>
                    <a:pt x="1165" y="276"/>
                  </a:lnTo>
                  <a:lnTo>
                    <a:pt x="1161" y="262"/>
                  </a:lnTo>
                  <a:lnTo>
                    <a:pt x="1159" y="255"/>
                  </a:lnTo>
                  <a:lnTo>
                    <a:pt x="1156" y="247"/>
                  </a:lnTo>
                  <a:lnTo>
                    <a:pt x="1149" y="235"/>
                  </a:lnTo>
                  <a:lnTo>
                    <a:pt x="1145" y="230"/>
                  </a:lnTo>
                  <a:lnTo>
                    <a:pt x="1141" y="225"/>
                  </a:lnTo>
                  <a:lnTo>
                    <a:pt x="1137" y="219"/>
                  </a:lnTo>
                  <a:lnTo>
                    <a:pt x="1133" y="214"/>
                  </a:lnTo>
                  <a:lnTo>
                    <a:pt x="1128" y="210"/>
                  </a:lnTo>
                  <a:lnTo>
                    <a:pt x="1122" y="206"/>
                  </a:lnTo>
                  <a:lnTo>
                    <a:pt x="1112" y="198"/>
                  </a:lnTo>
                  <a:lnTo>
                    <a:pt x="1107" y="194"/>
                  </a:lnTo>
                  <a:lnTo>
                    <a:pt x="1101" y="191"/>
                  </a:lnTo>
                  <a:lnTo>
                    <a:pt x="1089" y="186"/>
                  </a:lnTo>
                  <a:lnTo>
                    <a:pt x="1082" y="184"/>
                  </a:lnTo>
                  <a:lnTo>
                    <a:pt x="1076" y="183"/>
                  </a:lnTo>
                  <a:lnTo>
                    <a:pt x="1062" y="180"/>
                  </a:lnTo>
                  <a:lnTo>
                    <a:pt x="1055" y="179"/>
                  </a:lnTo>
                  <a:lnTo>
                    <a:pt x="1048" y="178"/>
                  </a:lnTo>
                  <a:lnTo>
                    <a:pt x="1033" y="178"/>
                  </a:lnTo>
                  <a:close/>
                  <a:moveTo>
                    <a:pt x="638" y="558"/>
                  </a:moveTo>
                  <a:lnTo>
                    <a:pt x="758" y="558"/>
                  </a:lnTo>
                  <a:lnTo>
                    <a:pt x="758" y="189"/>
                  </a:lnTo>
                  <a:lnTo>
                    <a:pt x="638" y="189"/>
                  </a:lnTo>
                  <a:lnTo>
                    <a:pt x="638" y="558"/>
                  </a:lnTo>
                  <a:close/>
                  <a:moveTo>
                    <a:pt x="762" y="0"/>
                  </a:moveTo>
                  <a:lnTo>
                    <a:pt x="633" y="0"/>
                  </a:lnTo>
                  <a:lnTo>
                    <a:pt x="633" y="122"/>
                  </a:lnTo>
                  <a:lnTo>
                    <a:pt x="762" y="122"/>
                  </a:lnTo>
                  <a:lnTo>
                    <a:pt x="762" y="0"/>
                  </a:lnTo>
                  <a:close/>
                  <a:moveTo>
                    <a:pt x="417" y="288"/>
                  </a:moveTo>
                  <a:lnTo>
                    <a:pt x="425" y="288"/>
                  </a:lnTo>
                  <a:lnTo>
                    <a:pt x="434" y="289"/>
                  </a:lnTo>
                  <a:lnTo>
                    <a:pt x="443" y="291"/>
                  </a:lnTo>
                  <a:lnTo>
                    <a:pt x="450" y="293"/>
                  </a:lnTo>
                  <a:lnTo>
                    <a:pt x="458" y="297"/>
                  </a:lnTo>
                  <a:lnTo>
                    <a:pt x="465" y="300"/>
                  </a:lnTo>
                  <a:lnTo>
                    <a:pt x="472" y="306"/>
                  </a:lnTo>
                  <a:lnTo>
                    <a:pt x="478" y="311"/>
                  </a:lnTo>
                  <a:lnTo>
                    <a:pt x="483" y="317"/>
                  </a:lnTo>
                  <a:lnTo>
                    <a:pt x="488" y="323"/>
                  </a:lnTo>
                  <a:lnTo>
                    <a:pt x="493" y="331"/>
                  </a:lnTo>
                  <a:lnTo>
                    <a:pt x="496" y="338"/>
                  </a:lnTo>
                  <a:lnTo>
                    <a:pt x="499" y="346"/>
                  </a:lnTo>
                  <a:lnTo>
                    <a:pt x="501" y="354"/>
                  </a:lnTo>
                  <a:lnTo>
                    <a:pt x="502" y="364"/>
                  </a:lnTo>
                  <a:lnTo>
                    <a:pt x="503" y="374"/>
                  </a:lnTo>
                  <a:lnTo>
                    <a:pt x="502" y="383"/>
                  </a:lnTo>
                  <a:lnTo>
                    <a:pt x="501" y="393"/>
                  </a:lnTo>
                  <a:lnTo>
                    <a:pt x="499" y="401"/>
                  </a:lnTo>
                  <a:lnTo>
                    <a:pt x="496" y="409"/>
                  </a:lnTo>
                  <a:lnTo>
                    <a:pt x="493" y="417"/>
                  </a:lnTo>
                  <a:lnTo>
                    <a:pt x="488" y="424"/>
                  </a:lnTo>
                  <a:lnTo>
                    <a:pt x="483" y="430"/>
                  </a:lnTo>
                  <a:lnTo>
                    <a:pt x="478" y="436"/>
                  </a:lnTo>
                  <a:lnTo>
                    <a:pt x="472" y="442"/>
                  </a:lnTo>
                  <a:lnTo>
                    <a:pt x="465" y="447"/>
                  </a:lnTo>
                  <a:lnTo>
                    <a:pt x="458" y="451"/>
                  </a:lnTo>
                  <a:lnTo>
                    <a:pt x="450" y="454"/>
                  </a:lnTo>
                  <a:lnTo>
                    <a:pt x="443" y="456"/>
                  </a:lnTo>
                  <a:lnTo>
                    <a:pt x="434" y="458"/>
                  </a:lnTo>
                  <a:lnTo>
                    <a:pt x="425" y="459"/>
                  </a:lnTo>
                  <a:lnTo>
                    <a:pt x="417" y="460"/>
                  </a:lnTo>
                  <a:lnTo>
                    <a:pt x="407" y="459"/>
                  </a:lnTo>
                  <a:lnTo>
                    <a:pt x="399" y="458"/>
                  </a:lnTo>
                  <a:lnTo>
                    <a:pt x="391" y="456"/>
                  </a:lnTo>
                  <a:lnTo>
                    <a:pt x="382" y="454"/>
                  </a:lnTo>
                  <a:lnTo>
                    <a:pt x="375" y="451"/>
                  </a:lnTo>
                  <a:lnTo>
                    <a:pt x="368" y="447"/>
                  </a:lnTo>
                  <a:lnTo>
                    <a:pt x="362" y="442"/>
                  </a:lnTo>
                  <a:lnTo>
                    <a:pt x="355" y="436"/>
                  </a:lnTo>
                  <a:lnTo>
                    <a:pt x="349" y="430"/>
                  </a:lnTo>
                  <a:lnTo>
                    <a:pt x="345" y="424"/>
                  </a:lnTo>
                  <a:lnTo>
                    <a:pt x="341" y="417"/>
                  </a:lnTo>
                  <a:lnTo>
                    <a:pt x="337" y="409"/>
                  </a:lnTo>
                  <a:lnTo>
                    <a:pt x="335" y="401"/>
                  </a:lnTo>
                  <a:lnTo>
                    <a:pt x="333" y="393"/>
                  </a:lnTo>
                  <a:lnTo>
                    <a:pt x="330" y="383"/>
                  </a:lnTo>
                  <a:lnTo>
                    <a:pt x="330" y="374"/>
                  </a:lnTo>
                  <a:lnTo>
                    <a:pt x="330" y="364"/>
                  </a:lnTo>
                  <a:lnTo>
                    <a:pt x="333" y="354"/>
                  </a:lnTo>
                  <a:lnTo>
                    <a:pt x="335" y="346"/>
                  </a:lnTo>
                  <a:lnTo>
                    <a:pt x="337" y="338"/>
                  </a:lnTo>
                  <a:lnTo>
                    <a:pt x="341" y="331"/>
                  </a:lnTo>
                  <a:lnTo>
                    <a:pt x="345" y="323"/>
                  </a:lnTo>
                  <a:lnTo>
                    <a:pt x="349" y="317"/>
                  </a:lnTo>
                  <a:lnTo>
                    <a:pt x="355" y="311"/>
                  </a:lnTo>
                  <a:lnTo>
                    <a:pt x="362" y="306"/>
                  </a:lnTo>
                  <a:lnTo>
                    <a:pt x="368" y="300"/>
                  </a:lnTo>
                  <a:lnTo>
                    <a:pt x="375" y="297"/>
                  </a:lnTo>
                  <a:lnTo>
                    <a:pt x="382" y="293"/>
                  </a:lnTo>
                  <a:lnTo>
                    <a:pt x="391" y="291"/>
                  </a:lnTo>
                  <a:lnTo>
                    <a:pt x="399" y="289"/>
                  </a:lnTo>
                  <a:lnTo>
                    <a:pt x="407" y="288"/>
                  </a:lnTo>
                  <a:lnTo>
                    <a:pt x="417" y="288"/>
                  </a:lnTo>
                  <a:close/>
                  <a:moveTo>
                    <a:pt x="417" y="178"/>
                  </a:moveTo>
                  <a:lnTo>
                    <a:pt x="405" y="178"/>
                  </a:lnTo>
                  <a:lnTo>
                    <a:pt x="394" y="179"/>
                  </a:lnTo>
                  <a:lnTo>
                    <a:pt x="383" y="180"/>
                  </a:lnTo>
                  <a:lnTo>
                    <a:pt x="373" y="181"/>
                  </a:lnTo>
                  <a:lnTo>
                    <a:pt x="363" y="183"/>
                  </a:lnTo>
                  <a:lnTo>
                    <a:pt x="353" y="186"/>
                  </a:lnTo>
                  <a:lnTo>
                    <a:pt x="343" y="188"/>
                  </a:lnTo>
                  <a:lnTo>
                    <a:pt x="334" y="191"/>
                  </a:lnTo>
                  <a:lnTo>
                    <a:pt x="325" y="195"/>
                  </a:lnTo>
                  <a:lnTo>
                    <a:pt x="316" y="200"/>
                  </a:lnTo>
                  <a:lnTo>
                    <a:pt x="308" y="204"/>
                  </a:lnTo>
                  <a:lnTo>
                    <a:pt x="299" y="208"/>
                  </a:lnTo>
                  <a:lnTo>
                    <a:pt x="284" y="219"/>
                  </a:lnTo>
                  <a:lnTo>
                    <a:pt x="275" y="225"/>
                  </a:lnTo>
                  <a:lnTo>
                    <a:pt x="268" y="232"/>
                  </a:lnTo>
                  <a:lnTo>
                    <a:pt x="262" y="238"/>
                  </a:lnTo>
                  <a:lnTo>
                    <a:pt x="255" y="245"/>
                  </a:lnTo>
                  <a:lnTo>
                    <a:pt x="249" y="253"/>
                  </a:lnTo>
                  <a:lnTo>
                    <a:pt x="243" y="260"/>
                  </a:lnTo>
                  <a:lnTo>
                    <a:pt x="238" y="268"/>
                  </a:lnTo>
                  <a:lnTo>
                    <a:pt x="234" y="276"/>
                  </a:lnTo>
                  <a:lnTo>
                    <a:pt x="230" y="285"/>
                  </a:lnTo>
                  <a:lnTo>
                    <a:pt x="226" y="293"/>
                  </a:lnTo>
                  <a:lnTo>
                    <a:pt x="221" y="302"/>
                  </a:lnTo>
                  <a:lnTo>
                    <a:pt x="219" y="312"/>
                  </a:lnTo>
                  <a:lnTo>
                    <a:pt x="216" y="321"/>
                  </a:lnTo>
                  <a:lnTo>
                    <a:pt x="214" y="332"/>
                  </a:lnTo>
                  <a:lnTo>
                    <a:pt x="212" y="341"/>
                  </a:lnTo>
                  <a:lnTo>
                    <a:pt x="211" y="352"/>
                  </a:lnTo>
                  <a:lnTo>
                    <a:pt x="210" y="363"/>
                  </a:lnTo>
                  <a:lnTo>
                    <a:pt x="210" y="374"/>
                  </a:lnTo>
                  <a:lnTo>
                    <a:pt x="210" y="385"/>
                  </a:lnTo>
                  <a:lnTo>
                    <a:pt x="211" y="396"/>
                  </a:lnTo>
                  <a:lnTo>
                    <a:pt x="212" y="406"/>
                  </a:lnTo>
                  <a:lnTo>
                    <a:pt x="214" y="417"/>
                  </a:lnTo>
                  <a:lnTo>
                    <a:pt x="216" y="426"/>
                  </a:lnTo>
                  <a:lnTo>
                    <a:pt x="219" y="435"/>
                  </a:lnTo>
                  <a:lnTo>
                    <a:pt x="221" y="445"/>
                  </a:lnTo>
                  <a:lnTo>
                    <a:pt x="226" y="454"/>
                  </a:lnTo>
                  <a:lnTo>
                    <a:pt x="230" y="464"/>
                  </a:lnTo>
                  <a:lnTo>
                    <a:pt x="234" y="472"/>
                  </a:lnTo>
                  <a:lnTo>
                    <a:pt x="238" y="480"/>
                  </a:lnTo>
                  <a:lnTo>
                    <a:pt x="243" y="487"/>
                  </a:lnTo>
                  <a:lnTo>
                    <a:pt x="249" y="495"/>
                  </a:lnTo>
                  <a:lnTo>
                    <a:pt x="255" y="502"/>
                  </a:lnTo>
                  <a:lnTo>
                    <a:pt x="262" y="509"/>
                  </a:lnTo>
                  <a:lnTo>
                    <a:pt x="268" y="516"/>
                  </a:lnTo>
                  <a:lnTo>
                    <a:pt x="275" y="523"/>
                  </a:lnTo>
                  <a:lnTo>
                    <a:pt x="284" y="529"/>
                  </a:lnTo>
                  <a:lnTo>
                    <a:pt x="291" y="534"/>
                  </a:lnTo>
                  <a:lnTo>
                    <a:pt x="299" y="539"/>
                  </a:lnTo>
                  <a:lnTo>
                    <a:pt x="308" y="545"/>
                  </a:lnTo>
                  <a:lnTo>
                    <a:pt x="316" y="549"/>
                  </a:lnTo>
                  <a:lnTo>
                    <a:pt x="325" y="553"/>
                  </a:lnTo>
                  <a:lnTo>
                    <a:pt x="334" y="556"/>
                  </a:lnTo>
                  <a:lnTo>
                    <a:pt x="343" y="559"/>
                  </a:lnTo>
                  <a:lnTo>
                    <a:pt x="353" y="562"/>
                  </a:lnTo>
                  <a:lnTo>
                    <a:pt x="363" y="564"/>
                  </a:lnTo>
                  <a:lnTo>
                    <a:pt x="373" y="566"/>
                  </a:lnTo>
                  <a:lnTo>
                    <a:pt x="383" y="567"/>
                  </a:lnTo>
                  <a:lnTo>
                    <a:pt x="394" y="568"/>
                  </a:lnTo>
                  <a:lnTo>
                    <a:pt x="405" y="569"/>
                  </a:lnTo>
                  <a:lnTo>
                    <a:pt x="417" y="571"/>
                  </a:lnTo>
                  <a:lnTo>
                    <a:pt x="428" y="569"/>
                  </a:lnTo>
                  <a:lnTo>
                    <a:pt x="439" y="568"/>
                  </a:lnTo>
                  <a:lnTo>
                    <a:pt x="450" y="567"/>
                  </a:lnTo>
                  <a:lnTo>
                    <a:pt x="460" y="566"/>
                  </a:lnTo>
                  <a:lnTo>
                    <a:pt x="471" y="564"/>
                  </a:lnTo>
                  <a:lnTo>
                    <a:pt x="480" y="562"/>
                  </a:lnTo>
                  <a:lnTo>
                    <a:pt x="489" y="559"/>
                  </a:lnTo>
                  <a:lnTo>
                    <a:pt x="499" y="556"/>
                  </a:lnTo>
                  <a:lnTo>
                    <a:pt x="508" y="553"/>
                  </a:lnTo>
                  <a:lnTo>
                    <a:pt x="518" y="549"/>
                  </a:lnTo>
                  <a:lnTo>
                    <a:pt x="526" y="545"/>
                  </a:lnTo>
                  <a:lnTo>
                    <a:pt x="534" y="539"/>
                  </a:lnTo>
                  <a:lnTo>
                    <a:pt x="550" y="529"/>
                  </a:lnTo>
                  <a:lnTo>
                    <a:pt x="558" y="523"/>
                  </a:lnTo>
                  <a:lnTo>
                    <a:pt x="565" y="516"/>
                  </a:lnTo>
                  <a:lnTo>
                    <a:pt x="572" y="509"/>
                  </a:lnTo>
                  <a:lnTo>
                    <a:pt x="579" y="502"/>
                  </a:lnTo>
                  <a:lnTo>
                    <a:pt x="584" y="495"/>
                  </a:lnTo>
                  <a:lnTo>
                    <a:pt x="590" y="487"/>
                  </a:lnTo>
                  <a:lnTo>
                    <a:pt x="595" y="480"/>
                  </a:lnTo>
                  <a:lnTo>
                    <a:pt x="600" y="472"/>
                  </a:lnTo>
                  <a:lnTo>
                    <a:pt x="605" y="464"/>
                  </a:lnTo>
                  <a:lnTo>
                    <a:pt x="608" y="454"/>
                  </a:lnTo>
                  <a:lnTo>
                    <a:pt x="612" y="445"/>
                  </a:lnTo>
                  <a:lnTo>
                    <a:pt x="615" y="435"/>
                  </a:lnTo>
                  <a:lnTo>
                    <a:pt x="617" y="426"/>
                  </a:lnTo>
                  <a:lnTo>
                    <a:pt x="619" y="417"/>
                  </a:lnTo>
                  <a:lnTo>
                    <a:pt x="621" y="406"/>
                  </a:lnTo>
                  <a:lnTo>
                    <a:pt x="622" y="396"/>
                  </a:lnTo>
                  <a:lnTo>
                    <a:pt x="624" y="385"/>
                  </a:lnTo>
                  <a:lnTo>
                    <a:pt x="624" y="374"/>
                  </a:lnTo>
                  <a:lnTo>
                    <a:pt x="624" y="363"/>
                  </a:lnTo>
                  <a:lnTo>
                    <a:pt x="622" y="352"/>
                  </a:lnTo>
                  <a:lnTo>
                    <a:pt x="621" y="341"/>
                  </a:lnTo>
                  <a:lnTo>
                    <a:pt x="619" y="332"/>
                  </a:lnTo>
                  <a:lnTo>
                    <a:pt x="617" y="321"/>
                  </a:lnTo>
                  <a:lnTo>
                    <a:pt x="615" y="312"/>
                  </a:lnTo>
                  <a:lnTo>
                    <a:pt x="612" y="302"/>
                  </a:lnTo>
                  <a:lnTo>
                    <a:pt x="608" y="293"/>
                  </a:lnTo>
                  <a:lnTo>
                    <a:pt x="605" y="285"/>
                  </a:lnTo>
                  <a:lnTo>
                    <a:pt x="600" y="276"/>
                  </a:lnTo>
                  <a:lnTo>
                    <a:pt x="595" y="268"/>
                  </a:lnTo>
                  <a:lnTo>
                    <a:pt x="590" y="260"/>
                  </a:lnTo>
                  <a:lnTo>
                    <a:pt x="584" y="253"/>
                  </a:lnTo>
                  <a:lnTo>
                    <a:pt x="579" y="245"/>
                  </a:lnTo>
                  <a:lnTo>
                    <a:pt x="572" y="238"/>
                  </a:lnTo>
                  <a:lnTo>
                    <a:pt x="565" y="232"/>
                  </a:lnTo>
                  <a:lnTo>
                    <a:pt x="558" y="225"/>
                  </a:lnTo>
                  <a:lnTo>
                    <a:pt x="550" y="219"/>
                  </a:lnTo>
                  <a:lnTo>
                    <a:pt x="542" y="213"/>
                  </a:lnTo>
                  <a:lnTo>
                    <a:pt x="534" y="208"/>
                  </a:lnTo>
                  <a:lnTo>
                    <a:pt x="526" y="204"/>
                  </a:lnTo>
                  <a:lnTo>
                    <a:pt x="518" y="200"/>
                  </a:lnTo>
                  <a:lnTo>
                    <a:pt x="508" y="195"/>
                  </a:lnTo>
                  <a:lnTo>
                    <a:pt x="499" y="191"/>
                  </a:lnTo>
                  <a:lnTo>
                    <a:pt x="489" y="188"/>
                  </a:lnTo>
                  <a:lnTo>
                    <a:pt x="480" y="186"/>
                  </a:lnTo>
                  <a:lnTo>
                    <a:pt x="471" y="183"/>
                  </a:lnTo>
                  <a:lnTo>
                    <a:pt x="460" y="181"/>
                  </a:lnTo>
                  <a:lnTo>
                    <a:pt x="450" y="180"/>
                  </a:lnTo>
                  <a:lnTo>
                    <a:pt x="439" y="179"/>
                  </a:lnTo>
                  <a:lnTo>
                    <a:pt x="428" y="178"/>
                  </a:lnTo>
                  <a:lnTo>
                    <a:pt x="417" y="178"/>
                  </a:lnTo>
                  <a:close/>
                  <a:moveTo>
                    <a:pt x="184" y="0"/>
                  </a:moveTo>
                  <a:lnTo>
                    <a:pt x="60" y="0"/>
                  </a:lnTo>
                  <a:lnTo>
                    <a:pt x="60" y="405"/>
                  </a:lnTo>
                  <a:lnTo>
                    <a:pt x="59" y="415"/>
                  </a:lnTo>
                  <a:lnTo>
                    <a:pt x="58" y="419"/>
                  </a:lnTo>
                  <a:lnTo>
                    <a:pt x="58" y="423"/>
                  </a:lnTo>
                  <a:lnTo>
                    <a:pt x="56" y="426"/>
                  </a:lnTo>
                  <a:lnTo>
                    <a:pt x="55" y="429"/>
                  </a:lnTo>
                  <a:lnTo>
                    <a:pt x="53" y="432"/>
                  </a:lnTo>
                  <a:lnTo>
                    <a:pt x="51" y="435"/>
                  </a:lnTo>
                  <a:lnTo>
                    <a:pt x="47" y="440"/>
                  </a:lnTo>
                  <a:lnTo>
                    <a:pt x="41" y="443"/>
                  </a:lnTo>
                  <a:lnTo>
                    <a:pt x="34" y="444"/>
                  </a:lnTo>
                  <a:lnTo>
                    <a:pt x="31" y="445"/>
                  </a:lnTo>
                  <a:lnTo>
                    <a:pt x="27" y="445"/>
                  </a:lnTo>
                  <a:lnTo>
                    <a:pt x="0" y="445"/>
                  </a:lnTo>
                  <a:lnTo>
                    <a:pt x="0" y="560"/>
                  </a:lnTo>
                  <a:lnTo>
                    <a:pt x="41" y="560"/>
                  </a:lnTo>
                  <a:lnTo>
                    <a:pt x="57" y="560"/>
                  </a:lnTo>
                  <a:lnTo>
                    <a:pt x="67" y="559"/>
                  </a:lnTo>
                  <a:lnTo>
                    <a:pt x="74" y="558"/>
                  </a:lnTo>
                  <a:lnTo>
                    <a:pt x="89" y="556"/>
                  </a:lnTo>
                  <a:lnTo>
                    <a:pt x="97" y="554"/>
                  </a:lnTo>
                  <a:lnTo>
                    <a:pt x="104" y="552"/>
                  </a:lnTo>
                  <a:lnTo>
                    <a:pt x="116" y="547"/>
                  </a:lnTo>
                  <a:lnTo>
                    <a:pt x="128" y="541"/>
                  </a:lnTo>
                  <a:lnTo>
                    <a:pt x="134" y="537"/>
                  </a:lnTo>
                  <a:lnTo>
                    <a:pt x="139" y="534"/>
                  </a:lnTo>
                  <a:lnTo>
                    <a:pt x="143" y="530"/>
                  </a:lnTo>
                  <a:lnTo>
                    <a:pt x="149" y="526"/>
                  </a:lnTo>
                  <a:lnTo>
                    <a:pt x="153" y="522"/>
                  </a:lnTo>
                  <a:lnTo>
                    <a:pt x="157" y="516"/>
                  </a:lnTo>
                  <a:lnTo>
                    <a:pt x="164" y="506"/>
                  </a:lnTo>
                  <a:lnTo>
                    <a:pt x="167" y="500"/>
                  </a:lnTo>
                  <a:lnTo>
                    <a:pt x="169" y="494"/>
                  </a:lnTo>
                  <a:lnTo>
                    <a:pt x="175" y="481"/>
                  </a:lnTo>
                  <a:lnTo>
                    <a:pt x="177" y="474"/>
                  </a:lnTo>
                  <a:lnTo>
                    <a:pt x="179" y="467"/>
                  </a:lnTo>
                  <a:lnTo>
                    <a:pt x="182" y="451"/>
                  </a:lnTo>
                  <a:lnTo>
                    <a:pt x="183" y="444"/>
                  </a:lnTo>
                  <a:lnTo>
                    <a:pt x="183" y="434"/>
                  </a:lnTo>
                  <a:lnTo>
                    <a:pt x="184" y="417"/>
                  </a:lnTo>
                  <a:lnTo>
                    <a:pt x="184" y="0"/>
                  </a:lnTo>
                  <a:close/>
                  <a:moveTo>
                    <a:pt x="2201" y="863"/>
                  </a:moveTo>
                  <a:lnTo>
                    <a:pt x="2208" y="863"/>
                  </a:lnTo>
                  <a:lnTo>
                    <a:pt x="2216" y="864"/>
                  </a:lnTo>
                  <a:lnTo>
                    <a:pt x="2222" y="865"/>
                  </a:lnTo>
                  <a:lnTo>
                    <a:pt x="2228" y="867"/>
                  </a:lnTo>
                  <a:lnTo>
                    <a:pt x="2234" y="869"/>
                  </a:lnTo>
                  <a:lnTo>
                    <a:pt x="2239" y="872"/>
                  </a:lnTo>
                  <a:lnTo>
                    <a:pt x="2245" y="876"/>
                  </a:lnTo>
                  <a:lnTo>
                    <a:pt x="2250" y="880"/>
                  </a:lnTo>
                  <a:lnTo>
                    <a:pt x="2255" y="884"/>
                  </a:lnTo>
                  <a:lnTo>
                    <a:pt x="2258" y="890"/>
                  </a:lnTo>
                  <a:lnTo>
                    <a:pt x="2262" y="895"/>
                  </a:lnTo>
                  <a:lnTo>
                    <a:pt x="2265" y="901"/>
                  </a:lnTo>
                  <a:lnTo>
                    <a:pt x="2268" y="908"/>
                  </a:lnTo>
                  <a:lnTo>
                    <a:pt x="2270" y="914"/>
                  </a:lnTo>
                  <a:lnTo>
                    <a:pt x="2271" y="922"/>
                  </a:lnTo>
                  <a:lnTo>
                    <a:pt x="2272" y="930"/>
                  </a:lnTo>
                  <a:lnTo>
                    <a:pt x="2124" y="930"/>
                  </a:lnTo>
                  <a:lnTo>
                    <a:pt x="2125" y="922"/>
                  </a:lnTo>
                  <a:lnTo>
                    <a:pt x="2127" y="913"/>
                  </a:lnTo>
                  <a:lnTo>
                    <a:pt x="2130" y="906"/>
                  </a:lnTo>
                  <a:lnTo>
                    <a:pt x="2132" y="899"/>
                  </a:lnTo>
                  <a:lnTo>
                    <a:pt x="2137" y="893"/>
                  </a:lnTo>
                  <a:lnTo>
                    <a:pt x="2140" y="887"/>
                  </a:lnTo>
                  <a:lnTo>
                    <a:pt x="2145" y="882"/>
                  </a:lnTo>
                  <a:lnTo>
                    <a:pt x="2149" y="878"/>
                  </a:lnTo>
                  <a:lnTo>
                    <a:pt x="2154" y="874"/>
                  </a:lnTo>
                  <a:lnTo>
                    <a:pt x="2160" y="871"/>
                  </a:lnTo>
                  <a:lnTo>
                    <a:pt x="2167" y="869"/>
                  </a:lnTo>
                  <a:lnTo>
                    <a:pt x="2173" y="866"/>
                  </a:lnTo>
                  <a:lnTo>
                    <a:pt x="2179" y="865"/>
                  </a:lnTo>
                  <a:lnTo>
                    <a:pt x="2186" y="863"/>
                  </a:lnTo>
                  <a:lnTo>
                    <a:pt x="2194" y="863"/>
                  </a:lnTo>
                  <a:lnTo>
                    <a:pt x="2201" y="863"/>
                  </a:lnTo>
                  <a:close/>
                  <a:moveTo>
                    <a:pt x="2205" y="777"/>
                  </a:moveTo>
                  <a:lnTo>
                    <a:pt x="2194" y="777"/>
                  </a:lnTo>
                  <a:lnTo>
                    <a:pt x="2183" y="777"/>
                  </a:lnTo>
                  <a:lnTo>
                    <a:pt x="2174" y="778"/>
                  </a:lnTo>
                  <a:lnTo>
                    <a:pt x="2169" y="779"/>
                  </a:lnTo>
                  <a:lnTo>
                    <a:pt x="2164" y="780"/>
                  </a:lnTo>
                  <a:lnTo>
                    <a:pt x="2154" y="782"/>
                  </a:lnTo>
                  <a:lnTo>
                    <a:pt x="2145" y="785"/>
                  </a:lnTo>
                  <a:lnTo>
                    <a:pt x="2136" y="787"/>
                  </a:lnTo>
                  <a:lnTo>
                    <a:pt x="2126" y="790"/>
                  </a:lnTo>
                  <a:lnTo>
                    <a:pt x="2118" y="794"/>
                  </a:lnTo>
                  <a:lnTo>
                    <a:pt x="2110" y="797"/>
                  </a:lnTo>
                  <a:lnTo>
                    <a:pt x="2101" y="801"/>
                  </a:lnTo>
                  <a:lnTo>
                    <a:pt x="2094" y="806"/>
                  </a:lnTo>
                  <a:lnTo>
                    <a:pt x="2087" y="812"/>
                  </a:lnTo>
                  <a:lnTo>
                    <a:pt x="2078" y="817"/>
                  </a:lnTo>
                  <a:lnTo>
                    <a:pt x="2072" y="822"/>
                  </a:lnTo>
                  <a:lnTo>
                    <a:pt x="2065" y="828"/>
                  </a:lnTo>
                  <a:lnTo>
                    <a:pt x="2059" y="835"/>
                  </a:lnTo>
                  <a:lnTo>
                    <a:pt x="2056" y="839"/>
                  </a:lnTo>
                  <a:lnTo>
                    <a:pt x="2052" y="842"/>
                  </a:lnTo>
                  <a:lnTo>
                    <a:pt x="2047" y="849"/>
                  </a:lnTo>
                  <a:lnTo>
                    <a:pt x="2042" y="857"/>
                  </a:lnTo>
                  <a:lnTo>
                    <a:pt x="2037" y="865"/>
                  </a:lnTo>
                  <a:lnTo>
                    <a:pt x="2033" y="873"/>
                  </a:lnTo>
                  <a:lnTo>
                    <a:pt x="2029" y="881"/>
                  </a:lnTo>
                  <a:lnTo>
                    <a:pt x="2024" y="891"/>
                  </a:lnTo>
                  <a:lnTo>
                    <a:pt x="2021" y="900"/>
                  </a:lnTo>
                  <a:lnTo>
                    <a:pt x="2019" y="909"/>
                  </a:lnTo>
                  <a:lnTo>
                    <a:pt x="2016" y="920"/>
                  </a:lnTo>
                  <a:lnTo>
                    <a:pt x="2014" y="930"/>
                  </a:lnTo>
                  <a:lnTo>
                    <a:pt x="2013" y="940"/>
                  </a:lnTo>
                  <a:lnTo>
                    <a:pt x="2012" y="951"/>
                  </a:lnTo>
                  <a:lnTo>
                    <a:pt x="2011" y="962"/>
                  </a:lnTo>
                  <a:lnTo>
                    <a:pt x="2010" y="974"/>
                  </a:lnTo>
                  <a:lnTo>
                    <a:pt x="2011" y="985"/>
                  </a:lnTo>
                  <a:lnTo>
                    <a:pt x="2012" y="996"/>
                  </a:lnTo>
                  <a:lnTo>
                    <a:pt x="2013" y="1006"/>
                  </a:lnTo>
                  <a:lnTo>
                    <a:pt x="2014" y="1016"/>
                  </a:lnTo>
                  <a:lnTo>
                    <a:pt x="2019" y="1036"/>
                  </a:lnTo>
                  <a:lnTo>
                    <a:pt x="2021" y="1044"/>
                  </a:lnTo>
                  <a:lnTo>
                    <a:pt x="2025" y="1054"/>
                  </a:lnTo>
                  <a:lnTo>
                    <a:pt x="2029" y="1062"/>
                  </a:lnTo>
                  <a:lnTo>
                    <a:pt x="2033" y="1071"/>
                  </a:lnTo>
                  <a:lnTo>
                    <a:pt x="2038" y="1079"/>
                  </a:lnTo>
                  <a:lnTo>
                    <a:pt x="2042" y="1087"/>
                  </a:lnTo>
                  <a:lnTo>
                    <a:pt x="2048" y="1094"/>
                  </a:lnTo>
                  <a:lnTo>
                    <a:pt x="2053" y="1101"/>
                  </a:lnTo>
                  <a:lnTo>
                    <a:pt x="2060" y="1109"/>
                  </a:lnTo>
                  <a:lnTo>
                    <a:pt x="2067" y="1115"/>
                  </a:lnTo>
                  <a:lnTo>
                    <a:pt x="2074" y="1121"/>
                  </a:lnTo>
                  <a:lnTo>
                    <a:pt x="2082" y="1127"/>
                  </a:lnTo>
                  <a:lnTo>
                    <a:pt x="2089" y="1133"/>
                  </a:lnTo>
                  <a:lnTo>
                    <a:pt x="2097" y="1138"/>
                  </a:lnTo>
                  <a:lnTo>
                    <a:pt x="2105" y="1143"/>
                  </a:lnTo>
                  <a:lnTo>
                    <a:pt x="2114" y="1147"/>
                  </a:lnTo>
                  <a:lnTo>
                    <a:pt x="2122" y="1151"/>
                  </a:lnTo>
                  <a:lnTo>
                    <a:pt x="2131" y="1154"/>
                  </a:lnTo>
                  <a:lnTo>
                    <a:pt x="2141" y="1158"/>
                  </a:lnTo>
                  <a:lnTo>
                    <a:pt x="2151" y="1161"/>
                  </a:lnTo>
                  <a:lnTo>
                    <a:pt x="2162" y="1163"/>
                  </a:lnTo>
                  <a:lnTo>
                    <a:pt x="2172" y="1165"/>
                  </a:lnTo>
                  <a:lnTo>
                    <a:pt x="2182" y="1166"/>
                  </a:lnTo>
                  <a:lnTo>
                    <a:pt x="2193" y="1167"/>
                  </a:lnTo>
                  <a:lnTo>
                    <a:pt x="2204" y="1168"/>
                  </a:lnTo>
                  <a:lnTo>
                    <a:pt x="2217" y="1169"/>
                  </a:lnTo>
                  <a:lnTo>
                    <a:pt x="2228" y="1168"/>
                  </a:lnTo>
                  <a:lnTo>
                    <a:pt x="2239" y="1168"/>
                  </a:lnTo>
                  <a:lnTo>
                    <a:pt x="2250" y="1167"/>
                  </a:lnTo>
                  <a:lnTo>
                    <a:pt x="2261" y="1165"/>
                  </a:lnTo>
                  <a:lnTo>
                    <a:pt x="2272" y="1164"/>
                  </a:lnTo>
                  <a:lnTo>
                    <a:pt x="2281" y="1162"/>
                  </a:lnTo>
                  <a:lnTo>
                    <a:pt x="2301" y="1156"/>
                  </a:lnTo>
                  <a:lnTo>
                    <a:pt x="2319" y="1149"/>
                  </a:lnTo>
                  <a:lnTo>
                    <a:pt x="2337" y="1142"/>
                  </a:lnTo>
                  <a:lnTo>
                    <a:pt x="2353" y="1135"/>
                  </a:lnTo>
                  <a:lnTo>
                    <a:pt x="2368" y="1125"/>
                  </a:lnTo>
                  <a:lnTo>
                    <a:pt x="2325" y="1035"/>
                  </a:lnTo>
                  <a:lnTo>
                    <a:pt x="2315" y="1040"/>
                  </a:lnTo>
                  <a:lnTo>
                    <a:pt x="2305" y="1046"/>
                  </a:lnTo>
                  <a:lnTo>
                    <a:pt x="2292" y="1052"/>
                  </a:lnTo>
                  <a:lnTo>
                    <a:pt x="2279" y="1057"/>
                  </a:lnTo>
                  <a:lnTo>
                    <a:pt x="2273" y="1060"/>
                  </a:lnTo>
                  <a:lnTo>
                    <a:pt x="2265" y="1062"/>
                  </a:lnTo>
                  <a:lnTo>
                    <a:pt x="2250" y="1065"/>
                  </a:lnTo>
                  <a:lnTo>
                    <a:pt x="2243" y="1066"/>
                  </a:lnTo>
                  <a:lnTo>
                    <a:pt x="2234" y="1067"/>
                  </a:lnTo>
                  <a:lnTo>
                    <a:pt x="2218" y="1068"/>
                  </a:lnTo>
                  <a:lnTo>
                    <a:pt x="2208" y="1068"/>
                  </a:lnTo>
                  <a:lnTo>
                    <a:pt x="2200" y="1067"/>
                  </a:lnTo>
                  <a:lnTo>
                    <a:pt x="2192" y="1066"/>
                  </a:lnTo>
                  <a:lnTo>
                    <a:pt x="2183" y="1064"/>
                  </a:lnTo>
                  <a:lnTo>
                    <a:pt x="2176" y="1062"/>
                  </a:lnTo>
                  <a:lnTo>
                    <a:pt x="2169" y="1059"/>
                  </a:lnTo>
                  <a:lnTo>
                    <a:pt x="2162" y="1056"/>
                  </a:lnTo>
                  <a:lnTo>
                    <a:pt x="2155" y="1052"/>
                  </a:lnTo>
                  <a:lnTo>
                    <a:pt x="2149" y="1047"/>
                  </a:lnTo>
                  <a:lnTo>
                    <a:pt x="2144" y="1042"/>
                  </a:lnTo>
                  <a:lnTo>
                    <a:pt x="2139" y="1037"/>
                  </a:lnTo>
                  <a:lnTo>
                    <a:pt x="2135" y="1031"/>
                  </a:lnTo>
                  <a:lnTo>
                    <a:pt x="2131" y="1025"/>
                  </a:lnTo>
                  <a:lnTo>
                    <a:pt x="2128" y="1017"/>
                  </a:lnTo>
                  <a:lnTo>
                    <a:pt x="2125" y="1009"/>
                  </a:lnTo>
                  <a:lnTo>
                    <a:pt x="2123" y="1001"/>
                  </a:lnTo>
                  <a:lnTo>
                    <a:pt x="2388" y="1001"/>
                  </a:lnTo>
                  <a:lnTo>
                    <a:pt x="2388" y="974"/>
                  </a:lnTo>
                  <a:lnTo>
                    <a:pt x="2387" y="961"/>
                  </a:lnTo>
                  <a:lnTo>
                    <a:pt x="2387" y="950"/>
                  </a:lnTo>
                  <a:lnTo>
                    <a:pt x="2386" y="938"/>
                  </a:lnTo>
                  <a:lnTo>
                    <a:pt x="2384" y="927"/>
                  </a:lnTo>
                  <a:lnTo>
                    <a:pt x="2382" y="917"/>
                  </a:lnTo>
                  <a:lnTo>
                    <a:pt x="2380" y="906"/>
                  </a:lnTo>
                  <a:lnTo>
                    <a:pt x="2378" y="897"/>
                  </a:lnTo>
                  <a:lnTo>
                    <a:pt x="2375" y="886"/>
                  </a:lnTo>
                  <a:lnTo>
                    <a:pt x="2371" y="878"/>
                  </a:lnTo>
                  <a:lnTo>
                    <a:pt x="2367" y="869"/>
                  </a:lnTo>
                  <a:lnTo>
                    <a:pt x="2364" y="860"/>
                  </a:lnTo>
                  <a:lnTo>
                    <a:pt x="2359" y="853"/>
                  </a:lnTo>
                  <a:lnTo>
                    <a:pt x="2355" y="846"/>
                  </a:lnTo>
                  <a:lnTo>
                    <a:pt x="2350" y="839"/>
                  </a:lnTo>
                  <a:lnTo>
                    <a:pt x="2343" y="831"/>
                  </a:lnTo>
                  <a:lnTo>
                    <a:pt x="2338" y="825"/>
                  </a:lnTo>
                  <a:lnTo>
                    <a:pt x="2332" y="820"/>
                  </a:lnTo>
                  <a:lnTo>
                    <a:pt x="2325" y="814"/>
                  </a:lnTo>
                  <a:lnTo>
                    <a:pt x="2318" y="808"/>
                  </a:lnTo>
                  <a:lnTo>
                    <a:pt x="2311" y="804"/>
                  </a:lnTo>
                  <a:lnTo>
                    <a:pt x="2304" y="800"/>
                  </a:lnTo>
                  <a:lnTo>
                    <a:pt x="2297" y="796"/>
                  </a:lnTo>
                  <a:lnTo>
                    <a:pt x="2288" y="792"/>
                  </a:lnTo>
                  <a:lnTo>
                    <a:pt x="2280" y="789"/>
                  </a:lnTo>
                  <a:lnTo>
                    <a:pt x="2272" y="786"/>
                  </a:lnTo>
                  <a:lnTo>
                    <a:pt x="2268" y="785"/>
                  </a:lnTo>
                  <a:lnTo>
                    <a:pt x="2263" y="784"/>
                  </a:lnTo>
                  <a:lnTo>
                    <a:pt x="2254" y="781"/>
                  </a:lnTo>
                  <a:lnTo>
                    <a:pt x="2245" y="779"/>
                  </a:lnTo>
                  <a:lnTo>
                    <a:pt x="2235" y="778"/>
                  </a:lnTo>
                  <a:lnTo>
                    <a:pt x="2225" y="777"/>
                  </a:lnTo>
                  <a:lnTo>
                    <a:pt x="2205" y="777"/>
                  </a:lnTo>
                  <a:close/>
                  <a:moveTo>
                    <a:pt x="1790" y="1059"/>
                  </a:moveTo>
                  <a:lnTo>
                    <a:pt x="1780" y="1058"/>
                  </a:lnTo>
                  <a:lnTo>
                    <a:pt x="1772" y="1057"/>
                  </a:lnTo>
                  <a:lnTo>
                    <a:pt x="1764" y="1055"/>
                  </a:lnTo>
                  <a:lnTo>
                    <a:pt x="1756" y="1053"/>
                  </a:lnTo>
                  <a:lnTo>
                    <a:pt x="1749" y="1050"/>
                  </a:lnTo>
                  <a:lnTo>
                    <a:pt x="1742" y="1045"/>
                  </a:lnTo>
                  <a:lnTo>
                    <a:pt x="1735" y="1040"/>
                  </a:lnTo>
                  <a:lnTo>
                    <a:pt x="1732" y="1038"/>
                  </a:lnTo>
                  <a:lnTo>
                    <a:pt x="1729" y="1035"/>
                  </a:lnTo>
                  <a:lnTo>
                    <a:pt x="1726" y="1032"/>
                  </a:lnTo>
                  <a:lnTo>
                    <a:pt x="1724" y="1029"/>
                  </a:lnTo>
                  <a:lnTo>
                    <a:pt x="1719" y="1023"/>
                  </a:lnTo>
                  <a:lnTo>
                    <a:pt x="1715" y="1015"/>
                  </a:lnTo>
                  <a:lnTo>
                    <a:pt x="1712" y="1008"/>
                  </a:lnTo>
                  <a:lnTo>
                    <a:pt x="1708" y="1000"/>
                  </a:lnTo>
                  <a:lnTo>
                    <a:pt x="1706" y="991"/>
                  </a:lnTo>
                  <a:lnTo>
                    <a:pt x="1705" y="982"/>
                  </a:lnTo>
                  <a:lnTo>
                    <a:pt x="1705" y="973"/>
                  </a:lnTo>
                  <a:lnTo>
                    <a:pt x="1705" y="962"/>
                  </a:lnTo>
                  <a:lnTo>
                    <a:pt x="1706" y="953"/>
                  </a:lnTo>
                  <a:lnTo>
                    <a:pt x="1708" y="945"/>
                  </a:lnTo>
                  <a:lnTo>
                    <a:pt x="1712" y="936"/>
                  </a:lnTo>
                  <a:lnTo>
                    <a:pt x="1715" y="929"/>
                  </a:lnTo>
                  <a:lnTo>
                    <a:pt x="1719" y="922"/>
                  </a:lnTo>
                  <a:lnTo>
                    <a:pt x="1724" y="915"/>
                  </a:lnTo>
                  <a:lnTo>
                    <a:pt x="1729" y="909"/>
                  </a:lnTo>
                  <a:lnTo>
                    <a:pt x="1735" y="904"/>
                  </a:lnTo>
                  <a:lnTo>
                    <a:pt x="1742" y="899"/>
                  </a:lnTo>
                  <a:lnTo>
                    <a:pt x="1746" y="897"/>
                  </a:lnTo>
                  <a:lnTo>
                    <a:pt x="1749" y="896"/>
                  </a:lnTo>
                  <a:lnTo>
                    <a:pt x="1756" y="892"/>
                  </a:lnTo>
                  <a:lnTo>
                    <a:pt x="1764" y="890"/>
                  </a:lnTo>
                  <a:lnTo>
                    <a:pt x="1772" y="887"/>
                  </a:lnTo>
                  <a:lnTo>
                    <a:pt x="1780" y="886"/>
                  </a:lnTo>
                  <a:lnTo>
                    <a:pt x="1790" y="886"/>
                  </a:lnTo>
                  <a:lnTo>
                    <a:pt x="1799" y="886"/>
                  </a:lnTo>
                  <a:lnTo>
                    <a:pt x="1807" y="887"/>
                  </a:lnTo>
                  <a:lnTo>
                    <a:pt x="1815" y="890"/>
                  </a:lnTo>
                  <a:lnTo>
                    <a:pt x="1824" y="892"/>
                  </a:lnTo>
                  <a:lnTo>
                    <a:pt x="1831" y="896"/>
                  </a:lnTo>
                  <a:lnTo>
                    <a:pt x="1838" y="899"/>
                  </a:lnTo>
                  <a:lnTo>
                    <a:pt x="1845" y="904"/>
                  </a:lnTo>
                  <a:lnTo>
                    <a:pt x="1851" y="909"/>
                  </a:lnTo>
                  <a:lnTo>
                    <a:pt x="1854" y="912"/>
                  </a:lnTo>
                  <a:lnTo>
                    <a:pt x="1856" y="915"/>
                  </a:lnTo>
                  <a:lnTo>
                    <a:pt x="1861" y="922"/>
                  </a:lnTo>
                  <a:lnTo>
                    <a:pt x="1865" y="929"/>
                  </a:lnTo>
                  <a:lnTo>
                    <a:pt x="1868" y="936"/>
                  </a:lnTo>
                  <a:lnTo>
                    <a:pt x="1872" y="945"/>
                  </a:lnTo>
                  <a:lnTo>
                    <a:pt x="1874" y="953"/>
                  </a:lnTo>
                  <a:lnTo>
                    <a:pt x="1875" y="962"/>
                  </a:lnTo>
                  <a:lnTo>
                    <a:pt x="1875" y="973"/>
                  </a:lnTo>
                  <a:lnTo>
                    <a:pt x="1875" y="982"/>
                  </a:lnTo>
                  <a:lnTo>
                    <a:pt x="1874" y="991"/>
                  </a:lnTo>
                  <a:lnTo>
                    <a:pt x="1872" y="1000"/>
                  </a:lnTo>
                  <a:lnTo>
                    <a:pt x="1868" y="1008"/>
                  </a:lnTo>
                  <a:lnTo>
                    <a:pt x="1865" y="1015"/>
                  </a:lnTo>
                  <a:lnTo>
                    <a:pt x="1861" y="1023"/>
                  </a:lnTo>
                  <a:lnTo>
                    <a:pt x="1856" y="1029"/>
                  </a:lnTo>
                  <a:lnTo>
                    <a:pt x="1851" y="1035"/>
                  </a:lnTo>
                  <a:lnTo>
                    <a:pt x="1845" y="1040"/>
                  </a:lnTo>
                  <a:lnTo>
                    <a:pt x="1838" y="1045"/>
                  </a:lnTo>
                  <a:lnTo>
                    <a:pt x="1831" y="1050"/>
                  </a:lnTo>
                  <a:lnTo>
                    <a:pt x="1824" y="1053"/>
                  </a:lnTo>
                  <a:lnTo>
                    <a:pt x="1815" y="1055"/>
                  </a:lnTo>
                  <a:lnTo>
                    <a:pt x="1807" y="1057"/>
                  </a:lnTo>
                  <a:lnTo>
                    <a:pt x="1799" y="1058"/>
                  </a:lnTo>
                  <a:lnTo>
                    <a:pt x="1790" y="1059"/>
                  </a:lnTo>
                  <a:close/>
                  <a:moveTo>
                    <a:pt x="1800" y="1328"/>
                  </a:moveTo>
                  <a:lnTo>
                    <a:pt x="1824" y="1328"/>
                  </a:lnTo>
                  <a:lnTo>
                    <a:pt x="1834" y="1327"/>
                  </a:lnTo>
                  <a:lnTo>
                    <a:pt x="1846" y="1326"/>
                  </a:lnTo>
                  <a:lnTo>
                    <a:pt x="1856" y="1324"/>
                  </a:lnTo>
                  <a:lnTo>
                    <a:pt x="1865" y="1322"/>
                  </a:lnTo>
                  <a:lnTo>
                    <a:pt x="1876" y="1320"/>
                  </a:lnTo>
                  <a:lnTo>
                    <a:pt x="1885" y="1318"/>
                  </a:lnTo>
                  <a:lnTo>
                    <a:pt x="1893" y="1314"/>
                  </a:lnTo>
                  <a:lnTo>
                    <a:pt x="1903" y="1311"/>
                  </a:lnTo>
                  <a:lnTo>
                    <a:pt x="1918" y="1304"/>
                  </a:lnTo>
                  <a:lnTo>
                    <a:pt x="1927" y="1300"/>
                  </a:lnTo>
                  <a:lnTo>
                    <a:pt x="1934" y="1296"/>
                  </a:lnTo>
                  <a:lnTo>
                    <a:pt x="1946" y="1285"/>
                  </a:lnTo>
                  <a:lnTo>
                    <a:pt x="1953" y="1280"/>
                  </a:lnTo>
                  <a:lnTo>
                    <a:pt x="1959" y="1274"/>
                  </a:lnTo>
                  <a:lnTo>
                    <a:pt x="1964" y="1269"/>
                  </a:lnTo>
                  <a:lnTo>
                    <a:pt x="1969" y="1262"/>
                  </a:lnTo>
                  <a:lnTo>
                    <a:pt x="1973" y="1255"/>
                  </a:lnTo>
                  <a:lnTo>
                    <a:pt x="1978" y="1248"/>
                  </a:lnTo>
                  <a:lnTo>
                    <a:pt x="1982" y="1240"/>
                  </a:lnTo>
                  <a:lnTo>
                    <a:pt x="1985" y="1232"/>
                  </a:lnTo>
                  <a:lnTo>
                    <a:pt x="1988" y="1224"/>
                  </a:lnTo>
                  <a:lnTo>
                    <a:pt x="1991" y="1216"/>
                  </a:lnTo>
                  <a:lnTo>
                    <a:pt x="1993" y="1206"/>
                  </a:lnTo>
                  <a:lnTo>
                    <a:pt x="1995" y="1197"/>
                  </a:lnTo>
                  <a:lnTo>
                    <a:pt x="1996" y="1188"/>
                  </a:lnTo>
                  <a:lnTo>
                    <a:pt x="1997" y="1177"/>
                  </a:lnTo>
                  <a:lnTo>
                    <a:pt x="1998" y="1167"/>
                  </a:lnTo>
                  <a:lnTo>
                    <a:pt x="1998" y="1157"/>
                  </a:lnTo>
                  <a:lnTo>
                    <a:pt x="1998" y="788"/>
                  </a:lnTo>
                  <a:lnTo>
                    <a:pt x="1878" y="788"/>
                  </a:lnTo>
                  <a:lnTo>
                    <a:pt x="1878" y="839"/>
                  </a:lnTo>
                  <a:lnTo>
                    <a:pt x="1877" y="839"/>
                  </a:lnTo>
                  <a:lnTo>
                    <a:pt x="1873" y="831"/>
                  </a:lnTo>
                  <a:lnTo>
                    <a:pt x="1867" y="825"/>
                  </a:lnTo>
                  <a:lnTo>
                    <a:pt x="1862" y="819"/>
                  </a:lnTo>
                  <a:lnTo>
                    <a:pt x="1856" y="813"/>
                  </a:lnTo>
                  <a:lnTo>
                    <a:pt x="1851" y="807"/>
                  </a:lnTo>
                  <a:lnTo>
                    <a:pt x="1845" y="802"/>
                  </a:lnTo>
                  <a:lnTo>
                    <a:pt x="1837" y="797"/>
                  </a:lnTo>
                  <a:lnTo>
                    <a:pt x="1830" y="793"/>
                  </a:lnTo>
                  <a:lnTo>
                    <a:pt x="1823" y="789"/>
                  </a:lnTo>
                  <a:lnTo>
                    <a:pt x="1814" y="786"/>
                  </a:lnTo>
                  <a:lnTo>
                    <a:pt x="1806" y="782"/>
                  </a:lnTo>
                  <a:lnTo>
                    <a:pt x="1797" y="780"/>
                  </a:lnTo>
                  <a:lnTo>
                    <a:pt x="1787" y="778"/>
                  </a:lnTo>
                  <a:lnTo>
                    <a:pt x="1777" y="777"/>
                  </a:lnTo>
                  <a:lnTo>
                    <a:pt x="1767" y="776"/>
                  </a:lnTo>
                  <a:lnTo>
                    <a:pt x="1756" y="776"/>
                  </a:lnTo>
                  <a:lnTo>
                    <a:pt x="1738" y="777"/>
                  </a:lnTo>
                  <a:lnTo>
                    <a:pt x="1729" y="777"/>
                  </a:lnTo>
                  <a:lnTo>
                    <a:pt x="1721" y="779"/>
                  </a:lnTo>
                  <a:lnTo>
                    <a:pt x="1713" y="780"/>
                  </a:lnTo>
                  <a:lnTo>
                    <a:pt x="1704" y="784"/>
                  </a:lnTo>
                  <a:lnTo>
                    <a:pt x="1696" y="786"/>
                  </a:lnTo>
                  <a:lnTo>
                    <a:pt x="1689" y="789"/>
                  </a:lnTo>
                  <a:lnTo>
                    <a:pt x="1680" y="792"/>
                  </a:lnTo>
                  <a:lnTo>
                    <a:pt x="1673" y="795"/>
                  </a:lnTo>
                  <a:lnTo>
                    <a:pt x="1666" y="799"/>
                  </a:lnTo>
                  <a:lnTo>
                    <a:pt x="1660" y="804"/>
                  </a:lnTo>
                  <a:lnTo>
                    <a:pt x="1652" y="808"/>
                  </a:lnTo>
                  <a:lnTo>
                    <a:pt x="1645" y="814"/>
                  </a:lnTo>
                  <a:lnTo>
                    <a:pt x="1639" y="820"/>
                  </a:lnTo>
                  <a:lnTo>
                    <a:pt x="1633" y="825"/>
                  </a:lnTo>
                  <a:lnTo>
                    <a:pt x="1626" y="832"/>
                  </a:lnTo>
                  <a:lnTo>
                    <a:pt x="1621" y="839"/>
                  </a:lnTo>
                  <a:lnTo>
                    <a:pt x="1616" y="846"/>
                  </a:lnTo>
                  <a:lnTo>
                    <a:pt x="1611" y="853"/>
                  </a:lnTo>
                  <a:lnTo>
                    <a:pt x="1607" y="861"/>
                  </a:lnTo>
                  <a:lnTo>
                    <a:pt x="1602" y="869"/>
                  </a:lnTo>
                  <a:lnTo>
                    <a:pt x="1595" y="886"/>
                  </a:lnTo>
                  <a:lnTo>
                    <a:pt x="1592" y="896"/>
                  </a:lnTo>
                  <a:lnTo>
                    <a:pt x="1590" y="906"/>
                  </a:lnTo>
                  <a:lnTo>
                    <a:pt x="1587" y="915"/>
                  </a:lnTo>
                  <a:lnTo>
                    <a:pt x="1586" y="926"/>
                  </a:lnTo>
                  <a:lnTo>
                    <a:pt x="1584" y="937"/>
                  </a:lnTo>
                  <a:lnTo>
                    <a:pt x="1583" y="948"/>
                  </a:lnTo>
                  <a:lnTo>
                    <a:pt x="1582" y="959"/>
                  </a:lnTo>
                  <a:lnTo>
                    <a:pt x="1582" y="972"/>
                  </a:lnTo>
                  <a:lnTo>
                    <a:pt x="1582" y="983"/>
                  </a:lnTo>
                  <a:lnTo>
                    <a:pt x="1583" y="994"/>
                  </a:lnTo>
                  <a:lnTo>
                    <a:pt x="1584" y="1006"/>
                  </a:lnTo>
                  <a:lnTo>
                    <a:pt x="1585" y="1016"/>
                  </a:lnTo>
                  <a:lnTo>
                    <a:pt x="1587" y="1027"/>
                  </a:lnTo>
                  <a:lnTo>
                    <a:pt x="1589" y="1037"/>
                  </a:lnTo>
                  <a:lnTo>
                    <a:pt x="1592" y="1046"/>
                  </a:lnTo>
                  <a:lnTo>
                    <a:pt x="1595" y="1056"/>
                  </a:lnTo>
                  <a:lnTo>
                    <a:pt x="1598" y="1064"/>
                  </a:lnTo>
                  <a:lnTo>
                    <a:pt x="1602" y="1072"/>
                  </a:lnTo>
                  <a:lnTo>
                    <a:pt x="1607" y="1081"/>
                  </a:lnTo>
                  <a:lnTo>
                    <a:pt x="1611" y="1088"/>
                  </a:lnTo>
                  <a:lnTo>
                    <a:pt x="1615" y="1095"/>
                  </a:lnTo>
                  <a:lnTo>
                    <a:pt x="1620" y="1103"/>
                  </a:lnTo>
                  <a:lnTo>
                    <a:pt x="1626" y="1109"/>
                  </a:lnTo>
                  <a:lnTo>
                    <a:pt x="1633" y="1115"/>
                  </a:lnTo>
                  <a:lnTo>
                    <a:pt x="1639" y="1121"/>
                  </a:lnTo>
                  <a:lnTo>
                    <a:pt x="1645" y="1126"/>
                  </a:lnTo>
                  <a:lnTo>
                    <a:pt x="1651" y="1132"/>
                  </a:lnTo>
                  <a:lnTo>
                    <a:pt x="1659" y="1136"/>
                  </a:lnTo>
                  <a:lnTo>
                    <a:pt x="1665" y="1140"/>
                  </a:lnTo>
                  <a:lnTo>
                    <a:pt x="1672" y="1144"/>
                  </a:lnTo>
                  <a:lnTo>
                    <a:pt x="1679" y="1148"/>
                  </a:lnTo>
                  <a:lnTo>
                    <a:pt x="1688" y="1151"/>
                  </a:lnTo>
                  <a:lnTo>
                    <a:pt x="1695" y="1153"/>
                  </a:lnTo>
                  <a:lnTo>
                    <a:pt x="1703" y="1157"/>
                  </a:lnTo>
                  <a:lnTo>
                    <a:pt x="1712" y="1159"/>
                  </a:lnTo>
                  <a:lnTo>
                    <a:pt x="1720" y="1160"/>
                  </a:lnTo>
                  <a:lnTo>
                    <a:pt x="1728" y="1162"/>
                  </a:lnTo>
                  <a:lnTo>
                    <a:pt x="1738" y="1162"/>
                  </a:lnTo>
                  <a:lnTo>
                    <a:pt x="1755" y="1163"/>
                  </a:lnTo>
                  <a:lnTo>
                    <a:pt x="1767" y="1163"/>
                  </a:lnTo>
                  <a:lnTo>
                    <a:pt x="1777" y="1162"/>
                  </a:lnTo>
                  <a:lnTo>
                    <a:pt x="1787" y="1160"/>
                  </a:lnTo>
                  <a:lnTo>
                    <a:pt x="1798" y="1159"/>
                  </a:lnTo>
                  <a:lnTo>
                    <a:pt x="1807" y="1156"/>
                  </a:lnTo>
                  <a:lnTo>
                    <a:pt x="1815" y="1153"/>
                  </a:lnTo>
                  <a:lnTo>
                    <a:pt x="1824" y="1149"/>
                  </a:lnTo>
                  <a:lnTo>
                    <a:pt x="1831" y="1146"/>
                  </a:lnTo>
                  <a:lnTo>
                    <a:pt x="1838" y="1142"/>
                  </a:lnTo>
                  <a:lnTo>
                    <a:pt x="1846" y="1137"/>
                  </a:lnTo>
                  <a:lnTo>
                    <a:pt x="1852" y="1133"/>
                  </a:lnTo>
                  <a:lnTo>
                    <a:pt x="1857" y="1127"/>
                  </a:lnTo>
                  <a:lnTo>
                    <a:pt x="1863" y="1123"/>
                  </a:lnTo>
                  <a:lnTo>
                    <a:pt x="1867" y="1118"/>
                  </a:lnTo>
                  <a:lnTo>
                    <a:pt x="1873" y="1113"/>
                  </a:lnTo>
                  <a:lnTo>
                    <a:pt x="1877" y="1107"/>
                  </a:lnTo>
                  <a:lnTo>
                    <a:pt x="1878" y="1107"/>
                  </a:lnTo>
                  <a:lnTo>
                    <a:pt x="1878" y="1131"/>
                  </a:lnTo>
                  <a:lnTo>
                    <a:pt x="1878" y="1143"/>
                  </a:lnTo>
                  <a:lnTo>
                    <a:pt x="1877" y="1153"/>
                  </a:lnTo>
                  <a:lnTo>
                    <a:pt x="1876" y="1163"/>
                  </a:lnTo>
                  <a:lnTo>
                    <a:pt x="1875" y="1167"/>
                  </a:lnTo>
                  <a:lnTo>
                    <a:pt x="1874" y="1171"/>
                  </a:lnTo>
                  <a:lnTo>
                    <a:pt x="1871" y="1179"/>
                  </a:lnTo>
                  <a:lnTo>
                    <a:pt x="1866" y="1187"/>
                  </a:lnTo>
                  <a:lnTo>
                    <a:pt x="1862" y="1193"/>
                  </a:lnTo>
                  <a:lnTo>
                    <a:pt x="1857" y="1198"/>
                  </a:lnTo>
                  <a:lnTo>
                    <a:pt x="1852" y="1202"/>
                  </a:lnTo>
                  <a:lnTo>
                    <a:pt x="1846" y="1205"/>
                  </a:lnTo>
                  <a:lnTo>
                    <a:pt x="1842" y="1207"/>
                  </a:lnTo>
                  <a:lnTo>
                    <a:pt x="1838" y="1209"/>
                  </a:lnTo>
                  <a:lnTo>
                    <a:pt x="1830" y="1212"/>
                  </a:lnTo>
                  <a:lnTo>
                    <a:pt x="1822" y="1214"/>
                  </a:lnTo>
                  <a:lnTo>
                    <a:pt x="1812" y="1215"/>
                  </a:lnTo>
                  <a:lnTo>
                    <a:pt x="1802" y="1216"/>
                  </a:lnTo>
                  <a:lnTo>
                    <a:pt x="1792" y="1216"/>
                  </a:lnTo>
                  <a:lnTo>
                    <a:pt x="1768" y="1215"/>
                  </a:lnTo>
                  <a:lnTo>
                    <a:pt x="1754" y="1214"/>
                  </a:lnTo>
                  <a:lnTo>
                    <a:pt x="1739" y="1212"/>
                  </a:lnTo>
                  <a:lnTo>
                    <a:pt x="1722" y="1210"/>
                  </a:lnTo>
                  <a:lnTo>
                    <a:pt x="1703" y="1206"/>
                  </a:lnTo>
                  <a:lnTo>
                    <a:pt x="1684" y="1202"/>
                  </a:lnTo>
                  <a:lnTo>
                    <a:pt x="1662" y="1197"/>
                  </a:lnTo>
                  <a:lnTo>
                    <a:pt x="1642" y="1309"/>
                  </a:lnTo>
                  <a:lnTo>
                    <a:pt x="1665" y="1314"/>
                  </a:lnTo>
                  <a:lnTo>
                    <a:pt x="1688" y="1318"/>
                  </a:lnTo>
                  <a:lnTo>
                    <a:pt x="1709" y="1321"/>
                  </a:lnTo>
                  <a:lnTo>
                    <a:pt x="1730" y="1324"/>
                  </a:lnTo>
                  <a:lnTo>
                    <a:pt x="1750" y="1326"/>
                  </a:lnTo>
                  <a:lnTo>
                    <a:pt x="1768" y="1327"/>
                  </a:lnTo>
                  <a:lnTo>
                    <a:pt x="1784" y="1328"/>
                  </a:lnTo>
                  <a:lnTo>
                    <a:pt x="1800" y="1328"/>
                  </a:lnTo>
                  <a:close/>
                  <a:moveTo>
                    <a:pt x="1431" y="776"/>
                  </a:moveTo>
                  <a:lnTo>
                    <a:pt x="1421" y="776"/>
                  </a:lnTo>
                  <a:lnTo>
                    <a:pt x="1411" y="777"/>
                  </a:lnTo>
                  <a:lnTo>
                    <a:pt x="1403" y="778"/>
                  </a:lnTo>
                  <a:lnTo>
                    <a:pt x="1394" y="780"/>
                  </a:lnTo>
                  <a:lnTo>
                    <a:pt x="1385" y="784"/>
                  </a:lnTo>
                  <a:lnTo>
                    <a:pt x="1381" y="785"/>
                  </a:lnTo>
                  <a:lnTo>
                    <a:pt x="1377" y="786"/>
                  </a:lnTo>
                  <a:lnTo>
                    <a:pt x="1369" y="790"/>
                  </a:lnTo>
                  <a:lnTo>
                    <a:pt x="1360" y="794"/>
                  </a:lnTo>
                  <a:lnTo>
                    <a:pt x="1353" y="798"/>
                  </a:lnTo>
                  <a:lnTo>
                    <a:pt x="1346" y="803"/>
                  </a:lnTo>
                  <a:lnTo>
                    <a:pt x="1338" y="810"/>
                  </a:lnTo>
                  <a:lnTo>
                    <a:pt x="1332" y="815"/>
                  </a:lnTo>
                  <a:lnTo>
                    <a:pt x="1326" y="822"/>
                  </a:lnTo>
                  <a:lnTo>
                    <a:pt x="1321" y="828"/>
                  </a:lnTo>
                  <a:lnTo>
                    <a:pt x="1316" y="835"/>
                  </a:lnTo>
                  <a:lnTo>
                    <a:pt x="1310" y="844"/>
                  </a:lnTo>
                  <a:lnTo>
                    <a:pt x="1308" y="844"/>
                  </a:lnTo>
                  <a:lnTo>
                    <a:pt x="1308" y="788"/>
                  </a:lnTo>
                  <a:lnTo>
                    <a:pt x="1191" y="788"/>
                  </a:lnTo>
                  <a:lnTo>
                    <a:pt x="1191" y="1157"/>
                  </a:lnTo>
                  <a:lnTo>
                    <a:pt x="1311" y="1157"/>
                  </a:lnTo>
                  <a:lnTo>
                    <a:pt x="1311" y="972"/>
                  </a:lnTo>
                  <a:lnTo>
                    <a:pt x="1311" y="960"/>
                  </a:lnTo>
                  <a:lnTo>
                    <a:pt x="1313" y="949"/>
                  </a:lnTo>
                  <a:lnTo>
                    <a:pt x="1315" y="939"/>
                  </a:lnTo>
                  <a:lnTo>
                    <a:pt x="1316" y="934"/>
                  </a:lnTo>
                  <a:lnTo>
                    <a:pt x="1317" y="930"/>
                  </a:lnTo>
                  <a:lnTo>
                    <a:pt x="1319" y="922"/>
                  </a:lnTo>
                  <a:lnTo>
                    <a:pt x="1323" y="914"/>
                  </a:lnTo>
                  <a:lnTo>
                    <a:pt x="1327" y="908"/>
                  </a:lnTo>
                  <a:lnTo>
                    <a:pt x="1331" y="902"/>
                  </a:lnTo>
                  <a:lnTo>
                    <a:pt x="1336" y="898"/>
                  </a:lnTo>
                  <a:lnTo>
                    <a:pt x="1342" y="894"/>
                  </a:lnTo>
                  <a:lnTo>
                    <a:pt x="1348" y="890"/>
                  </a:lnTo>
                  <a:lnTo>
                    <a:pt x="1354" y="886"/>
                  </a:lnTo>
                  <a:lnTo>
                    <a:pt x="1360" y="884"/>
                  </a:lnTo>
                  <a:lnTo>
                    <a:pt x="1368" y="883"/>
                  </a:lnTo>
                  <a:lnTo>
                    <a:pt x="1375" y="882"/>
                  </a:lnTo>
                  <a:lnTo>
                    <a:pt x="1382" y="882"/>
                  </a:lnTo>
                  <a:lnTo>
                    <a:pt x="1390" y="882"/>
                  </a:lnTo>
                  <a:lnTo>
                    <a:pt x="1398" y="883"/>
                  </a:lnTo>
                  <a:lnTo>
                    <a:pt x="1402" y="884"/>
                  </a:lnTo>
                  <a:lnTo>
                    <a:pt x="1405" y="884"/>
                  </a:lnTo>
                  <a:lnTo>
                    <a:pt x="1411" y="886"/>
                  </a:lnTo>
                  <a:lnTo>
                    <a:pt x="1417" y="890"/>
                  </a:lnTo>
                  <a:lnTo>
                    <a:pt x="1423" y="893"/>
                  </a:lnTo>
                  <a:lnTo>
                    <a:pt x="1428" y="897"/>
                  </a:lnTo>
                  <a:lnTo>
                    <a:pt x="1431" y="899"/>
                  </a:lnTo>
                  <a:lnTo>
                    <a:pt x="1433" y="901"/>
                  </a:lnTo>
                  <a:lnTo>
                    <a:pt x="1437" y="906"/>
                  </a:lnTo>
                  <a:lnTo>
                    <a:pt x="1440" y="912"/>
                  </a:lnTo>
                  <a:lnTo>
                    <a:pt x="1443" y="919"/>
                  </a:lnTo>
                  <a:lnTo>
                    <a:pt x="1444" y="923"/>
                  </a:lnTo>
                  <a:lnTo>
                    <a:pt x="1446" y="926"/>
                  </a:lnTo>
                  <a:lnTo>
                    <a:pt x="1448" y="934"/>
                  </a:lnTo>
                  <a:lnTo>
                    <a:pt x="1449" y="943"/>
                  </a:lnTo>
                  <a:lnTo>
                    <a:pt x="1450" y="952"/>
                  </a:lnTo>
                  <a:lnTo>
                    <a:pt x="1450" y="962"/>
                  </a:lnTo>
                  <a:lnTo>
                    <a:pt x="1450" y="1157"/>
                  </a:lnTo>
                  <a:lnTo>
                    <a:pt x="1569" y="1157"/>
                  </a:lnTo>
                  <a:lnTo>
                    <a:pt x="1569" y="928"/>
                  </a:lnTo>
                  <a:lnTo>
                    <a:pt x="1569" y="919"/>
                  </a:lnTo>
                  <a:lnTo>
                    <a:pt x="1569" y="909"/>
                  </a:lnTo>
                  <a:lnTo>
                    <a:pt x="1568" y="900"/>
                  </a:lnTo>
                  <a:lnTo>
                    <a:pt x="1567" y="892"/>
                  </a:lnTo>
                  <a:lnTo>
                    <a:pt x="1565" y="883"/>
                  </a:lnTo>
                  <a:lnTo>
                    <a:pt x="1564" y="875"/>
                  </a:lnTo>
                  <a:lnTo>
                    <a:pt x="1560" y="860"/>
                  </a:lnTo>
                  <a:lnTo>
                    <a:pt x="1557" y="853"/>
                  </a:lnTo>
                  <a:lnTo>
                    <a:pt x="1554" y="846"/>
                  </a:lnTo>
                  <a:lnTo>
                    <a:pt x="1547" y="833"/>
                  </a:lnTo>
                  <a:lnTo>
                    <a:pt x="1543" y="828"/>
                  </a:lnTo>
                  <a:lnTo>
                    <a:pt x="1539" y="823"/>
                  </a:lnTo>
                  <a:lnTo>
                    <a:pt x="1535" y="818"/>
                  </a:lnTo>
                  <a:lnTo>
                    <a:pt x="1531" y="813"/>
                  </a:lnTo>
                  <a:lnTo>
                    <a:pt x="1526" y="808"/>
                  </a:lnTo>
                  <a:lnTo>
                    <a:pt x="1520" y="804"/>
                  </a:lnTo>
                  <a:lnTo>
                    <a:pt x="1510" y="796"/>
                  </a:lnTo>
                  <a:lnTo>
                    <a:pt x="1505" y="793"/>
                  </a:lnTo>
                  <a:lnTo>
                    <a:pt x="1499" y="790"/>
                  </a:lnTo>
                  <a:lnTo>
                    <a:pt x="1487" y="785"/>
                  </a:lnTo>
                  <a:lnTo>
                    <a:pt x="1481" y="782"/>
                  </a:lnTo>
                  <a:lnTo>
                    <a:pt x="1474" y="781"/>
                  </a:lnTo>
                  <a:lnTo>
                    <a:pt x="1460" y="778"/>
                  </a:lnTo>
                  <a:lnTo>
                    <a:pt x="1453" y="777"/>
                  </a:lnTo>
                  <a:lnTo>
                    <a:pt x="1446" y="776"/>
                  </a:lnTo>
                  <a:lnTo>
                    <a:pt x="1431" y="776"/>
                  </a:lnTo>
                  <a:close/>
                  <a:moveTo>
                    <a:pt x="950" y="1059"/>
                  </a:moveTo>
                  <a:lnTo>
                    <a:pt x="942" y="1058"/>
                  </a:lnTo>
                  <a:lnTo>
                    <a:pt x="932" y="1057"/>
                  </a:lnTo>
                  <a:lnTo>
                    <a:pt x="924" y="1055"/>
                  </a:lnTo>
                  <a:lnTo>
                    <a:pt x="917" y="1053"/>
                  </a:lnTo>
                  <a:lnTo>
                    <a:pt x="909" y="1050"/>
                  </a:lnTo>
                  <a:lnTo>
                    <a:pt x="902" y="1045"/>
                  </a:lnTo>
                  <a:lnTo>
                    <a:pt x="896" y="1040"/>
                  </a:lnTo>
                  <a:lnTo>
                    <a:pt x="893" y="1038"/>
                  </a:lnTo>
                  <a:lnTo>
                    <a:pt x="890" y="1035"/>
                  </a:lnTo>
                  <a:lnTo>
                    <a:pt x="886" y="1032"/>
                  </a:lnTo>
                  <a:lnTo>
                    <a:pt x="884" y="1029"/>
                  </a:lnTo>
                  <a:lnTo>
                    <a:pt x="879" y="1023"/>
                  </a:lnTo>
                  <a:lnTo>
                    <a:pt x="875" y="1015"/>
                  </a:lnTo>
                  <a:lnTo>
                    <a:pt x="872" y="1008"/>
                  </a:lnTo>
                  <a:lnTo>
                    <a:pt x="869" y="1000"/>
                  </a:lnTo>
                  <a:lnTo>
                    <a:pt x="867" y="991"/>
                  </a:lnTo>
                  <a:lnTo>
                    <a:pt x="866" y="982"/>
                  </a:lnTo>
                  <a:lnTo>
                    <a:pt x="866" y="973"/>
                  </a:lnTo>
                  <a:lnTo>
                    <a:pt x="866" y="962"/>
                  </a:lnTo>
                  <a:lnTo>
                    <a:pt x="867" y="953"/>
                  </a:lnTo>
                  <a:lnTo>
                    <a:pt x="869" y="945"/>
                  </a:lnTo>
                  <a:lnTo>
                    <a:pt x="872" y="936"/>
                  </a:lnTo>
                  <a:lnTo>
                    <a:pt x="875" y="929"/>
                  </a:lnTo>
                  <a:lnTo>
                    <a:pt x="879" y="922"/>
                  </a:lnTo>
                  <a:lnTo>
                    <a:pt x="884" y="915"/>
                  </a:lnTo>
                  <a:lnTo>
                    <a:pt x="890" y="909"/>
                  </a:lnTo>
                  <a:lnTo>
                    <a:pt x="896" y="904"/>
                  </a:lnTo>
                  <a:lnTo>
                    <a:pt x="902" y="899"/>
                  </a:lnTo>
                  <a:lnTo>
                    <a:pt x="906" y="897"/>
                  </a:lnTo>
                  <a:lnTo>
                    <a:pt x="909" y="896"/>
                  </a:lnTo>
                  <a:lnTo>
                    <a:pt x="917" y="892"/>
                  </a:lnTo>
                  <a:lnTo>
                    <a:pt x="924" y="890"/>
                  </a:lnTo>
                  <a:lnTo>
                    <a:pt x="932" y="887"/>
                  </a:lnTo>
                  <a:lnTo>
                    <a:pt x="942" y="886"/>
                  </a:lnTo>
                  <a:lnTo>
                    <a:pt x="950" y="886"/>
                  </a:lnTo>
                  <a:lnTo>
                    <a:pt x="959" y="886"/>
                  </a:lnTo>
                  <a:lnTo>
                    <a:pt x="967" y="887"/>
                  </a:lnTo>
                  <a:lnTo>
                    <a:pt x="976" y="890"/>
                  </a:lnTo>
                  <a:lnTo>
                    <a:pt x="984" y="892"/>
                  </a:lnTo>
                  <a:lnTo>
                    <a:pt x="991" y="896"/>
                  </a:lnTo>
                  <a:lnTo>
                    <a:pt x="999" y="899"/>
                  </a:lnTo>
                  <a:lnTo>
                    <a:pt x="1005" y="904"/>
                  </a:lnTo>
                  <a:lnTo>
                    <a:pt x="1011" y="909"/>
                  </a:lnTo>
                  <a:lnTo>
                    <a:pt x="1014" y="912"/>
                  </a:lnTo>
                  <a:lnTo>
                    <a:pt x="1016" y="915"/>
                  </a:lnTo>
                  <a:lnTo>
                    <a:pt x="1022" y="922"/>
                  </a:lnTo>
                  <a:lnTo>
                    <a:pt x="1026" y="929"/>
                  </a:lnTo>
                  <a:lnTo>
                    <a:pt x="1029" y="936"/>
                  </a:lnTo>
                  <a:lnTo>
                    <a:pt x="1032" y="945"/>
                  </a:lnTo>
                  <a:lnTo>
                    <a:pt x="1034" y="953"/>
                  </a:lnTo>
                  <a:lnTo>
                    <a:pt x="1035" y="962"/>
                  </a:lnTo>
                  <a:lnTo>
                    <a:pt x="1035" y="973"/>
                  </a:lnTo>
                  <a:lnTo>
                    <a:pt x="1035" y="982"/>
                  </a:lnTo>
                  <a:lnTo>
                    <a:pt x="1034" y="991"/>
                  </a:lnTo>
                  <a:lnTo>
                    <a:pt x="1032" y="1000"/>
                  </a:lnTo>
                  <a:lnTo>
                    <a:pt x="1029" y="1008"/>
                  </a:lnTo>
                  <a:lnTo>
                    <a:pt x="1026" y="1015"/>
                  </a:lnTo>
                  <a:lnTo>
                    <a:pt x="1022" y="1023"/>
                  </a:lnTo>
                  <a:lnTo>
                    <a:pt x="1016" y="1029"/>
                  </a:lnTo>
                  <a:lnTo>
                    <a:pt x="1011" y="1035"/>
                  </a:lnTo>
                  <a:lnTo>
                    <a:pt x="1005" y="1040"/>
                  </a:lnTo>
                  <a:lnTo>
                    <a:pt x="999" y="1045"/>
                  </a:lnTo>
                  <a:lnTo>
                    <a:pt x="991" y="1050"/>
                  </a:lnTo>
                  <a:lnTo>
                    <a:pt x="984" y="1053"/>
                  </a:lnTo>
                  <a:lnTo>
                    <a:pt x="976" y="1055"/>
                  </a:lnTo>
                  <a:lnTo>
                    <a:pt x="967" y="1057"/>
                  </a:lnTo>
                  <a:lnTo>
                    <a:pt x="959" y="1058"/>
                  </a:lnTo>
                  <a:lnTo>
                    <a:pt x="950" y="1059"/>
                  </a:lnTo>
                  <a:close/>
                  <a:moveTo>
                    <a:pt x="917" y="1169"/>
                  </a:moveTo>
                  <a:lnTo>
                    <a:pt x="927" y="1168"/>
                  </a:lnTo>
                  <a:lnTo>
                    <a:pt x="937" y="1167"/>
                  </a:lnTo>
                  <a:lnTo>
                    <a:pt x="948" y="1166"/>
                  </a:lnTo>
                  <a:lnTo>
                    <a:pt x="957" y="1164"/>
                  </a:lnTo>
                  <a:lnTo>
                    <a:pt x="966" y="1162"/>
                  </a:lnTo>
                  <a:lnTo>
                    <a:pt x="975" y="1159"/>
                  </a:lnTo>
                  <a:lnTo>
                    <a:pt x="983" y="1156"/>
                  </a:lnTo>
                  <a:lnTo>
                    <a:pt x="990" y="1151"/>
                  </a:lnTo>
                  <a:lnTo>
                    <a:pt x="998" y="1147"/>
                  </a:lnTo>
                  <a:lnTo>
                    <a:pt x="1005" y="1142"/>
                  </a:lnTo>
                  <a:lnTo>
                    <a:pt x="1011" y="1137"/>
                  </a:lnTo>
                  <a:lnTo>
                    <a:pt x="1017" y="1132"/>
                  </a:lnTo>
                  <a:lnTo>
                    <a:pt x="1023" y="1126"/>
                  </a:lnTo>
                  <a:lnTo>
                    <a:pt x="1028" y="1120"/>
                  </a:lnTo>
                  <a:lnTo>
                    <a:pt x="1033" y="1113"/>
                  </a:lnTo>
                  <a:lnTo>
                    <a:pt x="1037" y="1107"/>
                  </a:lnTo>
                  <a:lnTo>
                    <a:pt x="1038" y="1107"/>
                  </a:lnTo>
                  <a:lnTo>
                    <a:pt x="1038" y="1157"/>
                  </a:lnTo>
                  <a:lnTo>
                    <a:pt x="1159" y="1157"/>
                  </a:lnTo>
                  <a:lnTo>
                    <a:pt x="1159" y="788"/>
                  </a:lnTo>
                  <a:lnTo>
                    <a:pt x="1038" y="788"/>
                  </a:lnTo>
                  <a:lnTo>
                    <a:pt x="1038" y="839"/>
                  </a:lnTo>
                  <a:lnTo>
                    <a:pt x="1037" y="839"/>
                  </a:lnTo>
                  <a:lnTo>
                    <a:pt x="1033" y="831"/>
                  </a:lnTo>
                  <a:lnTo>
                    <a:pt x="1028" y="825"/>
                  </a:lnTo>
                  <a:lnTo>
                    <a:pt x="1023" y="819"/>
                  </a:lnTo>
                  <a:lnTo>
                    <a:pt x="1017" y="813"/>
                  </a:lnTo>
                  <a:lnTo>
                    <a:pt x="1011" y="807"/>
                  </a:lnTo>
                  <a:lnTo>
                    <a:pt x="1005" y="802"/>
                  </a:lnTo>
                  <a:lnTo>
                    <a:pt x="998" y="797"/>
                  </a:lnTo>
                  <a:lnTo>
                    <a:pt x="990" y="793"/>
                  </a:lnTo>
                  <a:lnTo>
                    <a:pt x="983" y="789"/>
                  </a:lnTo>
                  <a:lnTo>
                    <a:pt x="975" y="786"/>
                  </a:lnTo>
                  <a:lnTo>
                    <a:pt x="966" y="782"/>
                  </a:lnTo>
                  <a:lnTo>
                    <a:pt x="957" y="780"/>
                  </a:lnTo>
                  <a:lnTo>
                    <a:pt x="948" y="778"/>
                  </a:lnTo>
                  <a:lnTo>
                    <a:pt x="937" y="777"/>
                  </a:lnTo>
                  <a:lnTo>
                    <a:pt x="927" y="776"/>
                  </a:lnTo>
                  <a:lnTo>
                    <a:pt x="917" y="776"/>
                  </a:lnTo>
                  <a:lnTo>
                    <a:pt x="899" y="777"/>
                  </a:lnTo>
                  <a:lnTo>
                    <a:pt x="890" y="777"/>
                  </a:lnTo>
                  <a:lnTo>
                    <a:pt x="881" y="779"/>
                  </a:lnTo>
                  <a:lnTo>
                    <a:pt x="873" y="780"/>
                  </a:lnTo>
                  <a:lnTo>
                    <a:pt x="865" y="784"/>
                  </a:lnTo>
                  <a:lnTo>
                    <a:pt x="856" y="786"/>
                  </a:lnTo>
                  <a:lnTo>
                    <a:pt x="849" y="789"/>
                  </a:lnTo>
                  <a:lnTo>
                    <a:pt x="841" y="792"/>
                  </a:lnTo>
                  <a:lnTo>
                    <a:pt x="833" y="795"/>
                  </a:lnTo>
                  <a:lnTo>
                    <a:pt x="826" y="799"/>
                  </a:lnTo>
                  <a:lnTo>
                    <a:pt x="820" y="804"/>
                  </a:lnTo>
                  <a:lnTo>
                    <a:pt x="813" y="808"/>
                  </a:lnTo>
                  <a:lnTo>
                    <a:pt x="806" y="814"/>
                  </a:lnTo>
                  <a:lnTo>
                    <a:pt x="799" y="820"/>
                  </a:lnTo>
                  <a:lnTo>
                    <a:pt x="793" y="826"/>
                  </a:lnTo>
                  <a:lnTo>
                    <a:pt x="788" y="832"/>
                  </a:lnTo>
                  <a:lnTo>
                    <a:pt x="781" y="839"/>
                  </a:lnTo>
                  <a:lnTo>
                    <a:pt x="776" y="846"/>
                  </a:lnTo>
                  <a:lnTo>
                    <a:pt x="771" y="853"/>
                  </a:lnTo>
                  <a:lnTo>
                    <a:pt x="767" y="861"/>
                  </a:lnTo>
                  <a:lnTo>
                    <a:pt x="763" y="870"/>
                  </a:lnTo>
                  <a:lnTo>
                    <a:pt x="755" y="887"/>
                  </a:lnTo>
                  <a:lnTo>
                    <a:pt x="752" y="897"/>
                  </a:lnTo>
                  <a:lnTo>
                    <a:pt x="750" y="906"/>
                  </a:lnTo>
                  <a:lnTo>
                    <a:pt x="747" y="917"/>
                  </a:lnTo>
                  <a:lnTo>
                    <a:pt x="746" y="927"/>
                  </a:lnTo>
                  <a:lnTo>
                    <a:pt x="744" y="937"/>
                  </a:lnTo>
                  <a:lnTo>
                    <a:pt x="743" y="949"/>
                  </a:lnTo>
                  <a:lnTo>
                    <a:pt x="742" y="960"/>
                  </a:lnTo>
                  <a:lnTo>
                    <a:pt x="742" y="973"/>
                  </a:lnTo>
                  <a:lnTo>
                    <a:pt x="742" y="984"/>
                  </a:lnTo>
                  <a:lnTo>
                    <a:pt x="743" y="996"/>
                  </a:lnTo>
                  <a:lnTo>
                    <a:pt x="746" y="1018"/>
                  </a:lnTo>
                  <a:lnTo>
                    <a:pt x="747" y="1029"/>
                  </a:lnTo>
                  <a:lnTo>
                    <a:pt x="750" y="1038"/>
                  </a:lnTo>
                  <a:lnTo>
                    <a:pt x="752" y="1048"/>
                  </a:lnTo>
                  <a:lnTo>
                    <a:pt x="755" y="1058"/>
                  </a:lnTo>
                  <a:lnTo>
                    <a:pt x="759" y="1066"/>
                  </a:lnTo>
                  <a:lnTo>
                    <a:pt x="763" y="1076"/>
                  </a:lnTo>
                  <a:lnTo>
                    <a:pt x="767" y="1083"/>
                  </a:lnTo>
                  <a:lnTo>
                    <a:pt x="771" y="1091"/>
                  </a:lnTo>
                  <a:lnTo>
                    <a:pt x="776" y="1098"/>
                  </a:lnTo>
                  <a:lnTo>
                    <a:pt x="781" y="1106"/>
                  </a:lnTo>
                  <a:lnTo>
                    <a:pt x="788" y="1113"/>
                  </a:lnTo>
                  <a:lnTo>
                    <a:pt x="793" y="1119"/>
                  </a:lnTo>
                  <a:lnTo>
                    <a:pt x="799" y="1125"/>
                  </a:lnTo>
                  <a:lnTo>
                    <a:pt x="806" y="1131"/>
                  </a:lnTo>
                  <a:lnTo>
                    <a:pt x="813" y="1136"/>
                  </a:lnTo>
                  <a:lnTo>
                    <a:pt x="820" y="1141"/>
                  </a:lnTo>
                  <a:lnTo>
                    <a:pt x="826" y="1145"/>
                  </a:lnTo>
                  <a:lnTo>
                    <a:pt x="833" y="1149"/>
                  </a:lnTo>
                  <a:lnTo>
                    <a:pt x="841" y="1152"/>
                  </a:lnTo>
                  <a:lnTo>
                    <a:pt x="849" y="1157"/>
                  </a:lnTo>
                  <a:lnTo>
                    <a:pt x="856" y="1159"/>
                  </a:lnTo>
                  <a:lnTo>
                    <a:pt x="865" y="1162"/>
                  </a:lnTo>
                  <a:lnTo>
                    <a:pt x="873" y="1164"/>
                  </a:lnTo>
                  <a:lnTo>
                    <a:pt x="881" y="1165"/>
                  </a:lnTo>
                  <a:lnTo>
                    <a:pt x="890" y="1167"/>
                  </a:lnTo>
                  <a:lnTo>
                    <a:pt x="899" y="1168"/>
                  </a:lnTo>
                  <a:lnTo>
                    <a:pt x="917" y="1169"/>
                  </a:lnTo>
                  <a:close/>
                  <a:moveTo>
                    <a:pt x="472" y="599"/>
                  </a:moveTo>
                  <a:lnTo>
                    <a:pt x="351" y="599"/>
                  </a:lnTo>
                  <a:lnTo>
                    <a:pt x="351" y="1157"/>
                  </a:lnTo>
                  <a:lnTo>
                    <a:pt x="472" y="1157"/>
                  </a:lnTo>
                  <a:lnTo>
                    <a:pt x="472" y="972"/>
                  </a:lnTo>
                  <a:lnTo>
                    <a:pt x="473" y="960"/>
                  </a:lnTo>
                  <a:lnTo>
                    <a:pt x="474" y="949"/>
                  </a:lnTo>
                  <a:lnTo>
                    <a:pt x="475" y="939"/>
                  </a:lnTo>
                  <a:lnTo>
                    <a:pt x="476" y="934"/>
                  </a:lnTo>
                  <a:lnTo>
                    <a:pt x="478" y="930"/>
                  </a:lnTo>
                  <a:lnTo>
                    <a:pt x="480" y="922"/>
                  </a:lnTo>
                  <a:lnTo>
                    <a:pt x="484" y="914"/>
                  </a:lnTo>
                  <a:lnTo>
                    <a:pt x="487" y="908"/>
                  </a:lnTo>
                  <a:lnTo>
                    <a:pt x="493" y="902"/>
                  </a:lnTo>
                  <a:lnTo>
                    <a:pt x="498" y="898"/>
                  </a:lnTo>
                  <a:lnTo>
                    <a:pt x="503" y="894"/>
                  </a:lnTo>
                  <a:lnTo>
                    <a:pt x="509" y="890"/>
                  </a:lnTo>
                  <a:lnTo>
                    <a:pt x="515" y="886"/>
                  </a:lnTo>
                  <a:lnTo>
                    <a:pt x="522" y="884"/>
                  </a:lnTo>
                  <a:lnTo>
                    <a:pt x="528" y="883"/>
                  </a:lnTo>
                  <a:lnTo>
                    <a:pt x="535" y="882"/>
                  </a:lnTo>
                  <a:lnTo>
                    <a:pt x="544" y="882"/>
                  </a:lnTo>
                  <a:lnTo>
                    <a:pt x="551" y="882"/>
                  </a:lnTo>
                  <a:lnTo>
                    <a:pt x="559" y="883"/>
                  </a:lnTo>
                  <a:lnTo>
                    <a:pt x="565" y="884"/>
                  </a:lnTo>
                  <a:lnTo>
                    <a:pt x="573" y="886"/>
                  </a:lnTo>
                  <a:lnTo>
                    <a:pt x="578" y="890"/>
                  </a:lnTo>
                  <a:lnTo>
                    <a:pt x="584" y="893"/>
                  </a:lnTo>
                  <a:lnTo>
                    <a:pt x="589" y="897"/>
                  </a:lnTo>
                  <a:lnTo>
                    <a:pt x="591" y="899"/>
                  </a:lnTo>
                  <a:lnTo>
                    <a:pt x="593" y="901"/>
                  </a:lnTo>
                  <a:lnTo>
                    <a:pt x="598" y="906"/>
                  </a:lnTo>
                  <a:lnTo>
                    <a:pt x="601" y="912"/>
                  </a:lnTo>
                  <a:lnTo>
                    <a:pt x="604" y="919"/>
                  </a:lnTo>
                  <a:lnTo>
                    <a:pt x="606" y="926"/>
                  </a:lnTo>
                  <a:lnTo>
                    <a:pt x="608" y="934"/>
                  </a:lnTo>
                  <a:lnTo>
                    <a:pt x="609" y="943"/>
                  </a:lnTo>
                  <a:lnTo>
                    <a:pt x="610" y="952"/>
                  </a:lnTo>
                  <a:lnTo>
                    <a:pt x="610" y="962"/>
                  </a:lnTo>
                  <a:lnTo>
                    <a:pt x="610" y="1157"/>
                  </a:lnTo>
                  <a:lnTo>
                    <a:pt x="731" y="1157"/>
                  </a:lnTo>
                  <a:lnTo>
                    <a:pt x="731" y="928"/>
                  </a:lnTo>
                  <a:lnTo>
                    <a:pt x="731" y="919"/>
                  </a:lnTo>
                  <a:lnTo>
                    <a:pt x="730" y="909"/>
                  </a:lnTo>
                  <a:lnTo>
                    <a:pt x="730" y="900"/>
                  </a:lnTo>
                  <a:lnTo>
                    <a:pt x="727" y="892"/>
                  </a:lnTo>
                  <a:lnTo>
                    <a:pt x="726" y="883"/>
                  </a:lnTo>
                  <a:lnTo>
                    <a:pt x="724" y="875"/>
                  </a:lnTo>
                  <a:lnTo>
                    <a:pt x="720" y="860"/>
                  </a:lnTo>
                  <a:lnTo>
                    <a:pt x="718" y="853"/>
                  </a:lnTo>
                  <a:lnTo>
                    <a:pt x="715" y="846"/>
                  </a:lnTo>
                  <a:lnTo>
                    <a:pt x="709" y="833"/>
                  </a:lnTo>
                  <a:lnTo>
                    <a:pt x="705" y="828"/>
                  </a:lnTo>
                  <a:lnTo>
                    <a:pt x="700" y="823"/>
                  </a:lnTo>
                  <a:lnTo>
                    <a:pt x="696" y="818"/>
                  </a:lnTo>
                  <a:lnTo>
                    <a:pt x="692" y="813"/>
                  </a:lnTo>
                  <a:lnTo>
                    <a:pt x="687" y="808"/>
                  </a:lnTo>
                  <a:lnTo>
                    <a:pt x="682" y="804"/>
                  </a:lnTo>
                  <a:lnTo>
                    <a:pt x="671" y="796"/>
                  </a:lnTo>
                  <a:lnTo>
                    <a:pt x="666" y="793"/>
                  </a:lnTo>
                  <a:lnTo>
                    <a:pt x="660" y="790"/>
                  </a:lnTo>
                  <a:lnTo>
                    <a:pt x="648" y="785"/>
                  </a:lnTo>
                  <a:lnTo>
                    <a:pt x="641" y="782"/>
                  </a:lnTo>
                  <a:lnTo>
                    <a:pt x="635" y="781"/>
                  </a:lnTo>
                  <a:lnTo>
                    <a:pt x="621" y="778"/>
                  </a:lnTo>
                  <a:lnTo>
                    <a:pt x="614" y="777"/>
                  </a:lnTo>
                  <a:lnTo>
                    <a:pt x="607" y="776"/>
                  </a:lnTo>
                  <a:lnTo>
                    <a:pt x="592" y="776"/>
                  </a:lnTo>
                  <a:lnTo>
                    <a:pt x="582" y="776"/>
                  </a:lnTo>
                  <a:lnTo>
                    <a:pt x="573" y="777"/>
                  </a:lnTo>
                  <a:lnTo>
                    <a:pt x="563" y="778"/>
                  </a:lnTo>
                  <a:lnTo>
                    <a:pt x="555" y="780"/>
                  </a:lnTo>
                  <a:lnTo>
                    <a:pt x="547" y="782"/>
                  </a:lnTo>
                  <a:lnTo>
                    <a:pt x="538" y="785"/>
                  </a:lnTo>
                  <a:lnTo>
                    <a:pt x="530" y="788"/>
                  </a:lnTo>
                  <a:lnTo>
                    <a:pt x="523" y="792"/>
                  </a:lnTo>
                  <a:lnTo>
                    <a:pt x="515" y="796"/>
                  </a:lnTo>
                  <a:lnTo>
                    <a:pt x="508" y="800"/>
                  </a:lnTo>
                  <a:lnTo>
                    <a:pt x="502" y="805"/>
                  </a:lnTo>
                  <a:lnTo>
                    <a:pt x="496" y="811"/>
                  </a:lnTo>
                  <a:lnTo>
                    <a:pt x="489" y="817"/>
                  </a:lnTo>
                  <a:lnTo>
                    <a:pt x="484" y="823"/>
                  </a:lnTo>
                  <a:lnTo>
                    <a:pt x="474" y="837"/>
                  </a:lnTo>
                  <a:lnTo>
                    <a:pt x="472" y="837"/>
                  </a:lnTo>
                  <a:lnTo>
                    <a:pt x="472" y="599"/>
                  </a:lnTo>
                  <a:close/>
                  <a:moveTo>
                    <a:pt x="214" y="1169"/>
                  </a:moveTo>
                  <a:lnTo>
                    <a:pt x="233" y="1168"/>
                  </a:lnTo>
                  <a:lnTo>
                    <a:pt x="251" y="1166"/>
                  </a:lnTo>
                  <a:lnTo>
                    <a:pt x="268" y="1163"/>
                  </a:lnTo>
                  <a:lnTo>
                    <a:pt x="276" y="1162"/>
                  </a:lnTo>
                  <a:lnTo>
                    <a:pt x="285" y="1160"/>
                  </a:lnTo>
                  <a:lnTo>
                    <a:pt x="293" y="1157"/>
                  </a:lnTo>
                  <a:lnTo>
                    <a:pt x="301" y="1154"/>
                  </a:lnTo>
                  <a:lnTo>
                    <a:pt x="309" y="1151"/>
                  </a:lnTo>
                  <a:lnTo>
                    <a:pt x="317" y="1148"/>
                  </a:lnTo>
                  <a:lnTo>
                    <a:pt x="333" y="1141"/>
                  </a:lnTo>
                  <a:lnTo>
                    <a:pt x="340" y="1137"/>
                  </a:lnTo>
                  <a:lnTo>
                    <a:pt x="347" y="1133"/>
                  </a:lnTo>
                  <a:lnTo>
                    <a:pt x="297" y="1036"/>
                  </a:lnTo>
                  <a:lnTo>
                    <a:pt x="289" y="1041"/>
                  </a:lnTo>
                  <a:lnTo>
                    <a:pt x="281" y="1045"/>
                  </a:lnTo>
                  <a:lnTo>
                    <a:pt x="271" y="1050"/>
                  </a:lnTo>
                  <a:lnTo>
                    <a:pt x="267" y="1052"/>
                  </a:lnTo>
                  <a:lnTo>
                    <a:pt x="263" y="1053"/>
                  </a:lnTo>
                  <a:lnTo>
                    <a:pt x="253" y="1055"/>
                  </a:lnTo>
                  <a:lnTo>
                    <a:pt x="242" y="1057"/>
                  </a:lnTo>
                  <a:lnTo>
                    <a:pt x="232" y="1058"/>
                  </a:lnTo>
                  <a:lnTo>
                    <a:pt x="219" y="1059"/>
                  </a:lnTo>
                  <a:lnTo>
                    <a:pt x="210" y="1058"/>
                  </a:lnTo>
                  <a:lnTo>
                    <a:pt x="202" y="1057"/>
                  </a:lnTo>
                  <a:lnTo>
                    <a:pt x="193" y="1055"/>
                  </a:lnTo>
                  <a:lnTo>
                    <a:pt x="185" y="1053"/>
                  </a:lnTo>
                  <a:lnTo>
                    <a:pt x="178" y="1050"/>
                  </a:lnTo>
                  <a:lnTo>
                    <a:pt x="174" y="1047"/>
                  </a:lnTo>
                  <a:lnTo>
                    <a:pt x="170" y="1045"/>
                  </a:lnTo>
                  <a:lnTo>
                    <a:pt x="163" y="1041"/>
                  </a:lnTo>
                  <a:lnTo>
                    <a:pt x="157" y="1036"/>
                  </a:lnTo>
                  <a:lnTo>
                    <a:pt x="151" y="1030"/>
                  </a:lnTo>
                  <a:lnTo>
                    <a:pt x="145" y="1024"/>
                  </a:lnTo>
                  <a:lnTo>
                    <a:pt x="140" y="1016"/>
                  </a:lnTo>
                  <a:lnTo>
                    <a:pt x="137" y="1009"/>
                  </a:lnTo>
                  <a:lnTo>
                    <a:pt x="134" y="1001"/>
                  </a:lnTo>
                  <a:lnTo>
                    <a:pt x="131" y="991"/>
                  </a:lnTo>
                  <a:lnTo>
                    <a:pt x="130" y="982"/>
                  </a:lnTo>
                  <a:lnTo>
                    <a:pt x="129" y="973"/>
                  </a:lnTo>
                  <a:lnTo>
                    <a:pt x="130" y="962"/>
                  </a:lnTo>
                  <a:lnTo>
                    <a:pt x="131" y="957"/>
                  </a:lnTo>
                  <a:lnTo>
                    <a:pt x="131" y="953"/>
                  </a:lnTo>
                  <a:lnTo>
                    <a:pt x="132" y="948"/>
                  </a:lnTo>
                  <a:lnTo>
                    <a:pt x="134" y="944"/>
                  </a:lnTo>
                  <a:lnTo>
                    <a:pt x="135" y="939"/>
                  </a:lnTo>
                  <a:lnTo>
                    <a:pt x="137" y="935"/>
                  </a:lnTo>
                  <a:lnTo>
                    <a:pt x="140" y="928"/>
                  </a:lnTo>
                  <a:lnTo>
                    <a:pt x="142" y="924"/>
                  </a:lnTo>
                  <a:lnTo>
                    <a:pt x="145" y="921"/>
                  </a:lnTo>
                  <a:lnTo>
                    <a:pt x="148" y="918"/>
                  </a:lnTo>
                  <a:lnTo>
                    <a:pt x="151" y="914"/>
                  </a:lnTo>
                  <a:lnTo>
                    <a:pt x="157" y="908"/>
                  </a:lnTo>
                  <a:lnTo>
                    <a:pt x="163" y="903"/>
                  </a:lnTo>
                  <a:lnTo>
                    <a:pt x="170" y="899"/>
                  </a:lnTo>
                  <a:lnTo>
                    <a:pt x="178" y="895"/>
                  </a:lnTo>
                  <a:lnTo>
                    <a:pt x="185" y="892"/>
                  </a:lnTo>
                  <a:lnTo>
                    <a:pt x="189" y="891"/>
                  </a:lnTo>
                  <a:lnTo>
                    <a:pt x="193" y="890"/>
                  </a:lnTo>
                  <a:lnTo>
                    <a:pt x="202" y="887"/>
                  </a:lnTo>
                  <a:lnTo>
                    <a:pt x="210" y="886"/>
                  </a:lnTo>
                  <a:lnTo>
                    <a:pt x="219" y="886"/>
                  </a:lnTo>
                  <a:lnTo>
                    <a:pt x="232" y="886"/>
                  </a:lnTo>
                  <a:lnTo>
                    <a:pt x="242" y="887"/>
                  </a:lnTo>
                  <a:lnTo>
                    <a:pt x="253" y="890"/>
                  </a:lnTo>
                  <a:lnTo>
                    <a:pt x="263" y="892"/>
                  </a:lnTo>
                  <a:lnTo>
                    <a:pt x="271" y="895"/>
                  </a:lnTo>
                  <a:lnTo>
                    <a:pt x="276" y="897"/>
                  </a:lnTo>
                  <a:lnTo>
                    <a:pt x="281" y="899"/>
                  </a:lnTo>
                  <a:lnTo>
                    <a:pt x="289" y="903"/>
                  </a:lnTo>
                  <a:lnTo>
                    <a:pt x="297" y="908"/>
                  </a:lnTo>
                  <a:lnTo>
                    <a:pt x="347" y="812"/>
                  </a:lnTo>
                  <a:lnTo>
                    <a:pt x="333" y="803"/>
                  </a:lnTo>
                  <a:lnTo>
                    <a:pt x="317" y="797"/>
                  </a:lnTo>
                  <a:lnTo>
                    <a:pt x="301" y="791"/>
                  </a:lnTo>
                  <a:lnTo>
                    <a:pt x="285" y="786"/>
                  </a:lnTo>
                  <a:lnTo>
                    <a:pt x="268" y="781"/>
                  </a:lnTo>
                  <a:lnTo>
                    <a:pt x="251" y="778"/>
                  </a:lnTo>
                  <a:lnTo>
                    <a:pt x="233" y="776"/>
                  </a:lnTo>
                  <a:lnTo>
                    <a:pt x="223" y="776"/>
                  </a:lnTo>
                  <a:lnTo>
                    <a:pt x="214" y="776"/>
                  </a:lnTo>
                  <a:lnTo>
                    <a:pt x="203" y="776"/>
                  </a:lnTo>
                  <a:lnTo>
                    <a:pt x="192" y="777"/>
                  </a:lnTo>
                  <a:lnTo>
                    <a:pt x="181" y="778"/>
                  </a:lnTo>
                  <a:lnTo>
                    <a:pt x="170" y="779"/>
                  </a:lnTo>
                  <a:lnTo>
                    <a:pt x="161" y="781"/>
                  </a:lnTo>
                  <a:lnTo>
                    <a:pt x="151" y="785"/>
                  </a:lnTo>
                  <a:lnTo>
                    <a:pt x="141" y="787"/>
                  </a:lnTo>
                  <a:lnTo>
                    <a:pt x="132" y="790"/>
                  </a:lnTo>
                  <a:lnTo>
                    <a:pt x="123" y="794"/>
                  </a:lnTo>
                  <a:lnTo>
                    <a:pt x="114" y="797"/>
                  </a:lnTo>
                  <a:lnTo>
                    <a:pt x="106" y="802"/>
                  </a:lnTo>
                  <a:lnTo>
                    <a:pt x="98" y="806"/>
                  </a:lnTo>
                  <a:lnTo>
                    <a:pt x="89" y="812"/>
                  </a:lnTo>
                  <a:lnTo>
                    <a:pt x="82" y="817"/>
                  </a:lnTo>
                  <a:lnTo>
                    <a:pt x="68" y="829"/>
                  </a:lnTo>
                  <a:lnTo>
                    <a:pt x="60" y="837"/>
                  </a:lnTo>
                  <a:lnTo>
                    <a:pt x="54" y="843"/>
                  </a:lnTo>
                  <a:lnTo>
                    <a:pt x="48" y="850"/>
                  </a:lnTo>
                  <a:lnTo>
                    <a:pt x="43" y="858"/>
                  </a:lnTo>
                  <a:lnTo>
                    <a:pt x="37" y="866"/>
                  </a:lnTo>
                  <a:lnTo>
                    <a:pt x="32" y="874"/>
                  </a:lnTo>
                  <a:lnTo>
                    <a:pt x="28" y="882"/>
                  </a:lnTo>
                  <a:lnTo>
                    <a:pt x="24" y="892"/>
                  </a:lnTo>
                  <a:lnTo>
                    <a:pt x="21" y="901"/>
                  </a:lnTo>
                  <a:lnTo>
                    <a:pt x="18" y="910"/>
                  </a:lnTo>
                  <a:lnTo>
                    <a:pt x="16" y="920"/>
                  </a:lnTo>
                  <a:lnTo>
                    <a:pt x="14" y="929"/>
                  </a:lnTo>
                  <a:lnTo>
                    <a:pt x="11" y="939"/>
                  </a:lnTo>
                  <a:lnTo>
                    <a:pt x="10" y="950"/>
                  </a:lnTo>
                  <a:lnTo>
                    <a:pt x="9" y="961"/>
                  </a:lnTo>
                  <a:lnTo>
                    <a:pt x="9" y="973"/>
                  </a:lnTo>
                  <a:lnTo>
                    <a:pt x="9" y="983"/>
                  </a:lnTo>
                  <a:lnTo>
                    <a:pt x="10" y="994"/>
                  </a:lnTo>
                  <a:lnTo>
                    <a:pt x="11" y="1005"/>
                  </a:lnTo>
                  <a:lnTo>
                    <a:pt x="14" y="1015"/>
                  </a:lnTo>
                  <a:lnTo>
                    <a:pt x="16" y="1025"/>
                  </a:lnTo>
                  <a:lnTo>
                    <a:pt x="18" y="1035"/>
                  </a:lnTo>
                  <a:lnTo>
                    <a:pt x="21" y="1044"/>
                  </a:lnTo>
                  <a:lnTo>
                    <a:pt x="24" y="1053"/>
                  </a:lnTo>
                  <a:lnTo>
                    <a:pt x="28" y="1062"/>
                  </a:lnTo>
                  <a:lnTo>
                    <a:pt x="32" y="1070"/>
                  </a:lnTo>
                  <a:lnTo>
                    <a:pt x="37" y="1079"/>
                  </a:lnTo>
                  <a:lnTo>
                    <a:pt x="43" y="1087"/>
                  </a:lnTo>
                  <a:lnTo>
                    <a:pt x="48" y="1094"/>
                  </a:lnTo>
                  <a:lnTo>
                    <a:pt x="54" y="1101"/>
                  </a:lnTo>
                  <a:lnTo>
                    <a:pt x="60" y="1109"/>
                  </a:lnTo>
                  <a:lnTo>
                    <a:pt x="68" y="1115"/>
                  </a:lnTo>
                  <a:lnTo>
                    <a:pt x="71" y="1118"/>
                  </a:lnTo>
                  <a:lnTo>
                    <a:pt x="75" y="1121"/>
                  </a:lnTo>
                  <a:lnTo>
                    <a:pt x="82" y="1127"/>
                  </a:lnTo>
                  <a:lnTo>
                    <a:pt x="89" y="1133"/>
                  </a:lnTo>
                  <a:lnTo>
                    <a:pt x="98" y="1138"/>
                  </a:lnTo>
                  <a:lnTo>
                    <a:pt x="106" y="1143"/>
                  </a:lnTo>
                  <a:lnTo>
                    <a:pt x="114" y="1147"/>
                  </a:lnTo>
                  <a:lnTo>
                    <a:pt x="123" y="1151"/>
                  </a:lnTo>
                  <a:lnTo>
                    <a:pt x="132" y="1154"/>
                  </a:lnTo>
                  <a:lnTo>
                    <a:pt x="141" y="1158"/>
                  </a:lnTo>
                  <a:lnTo>
                    <a:pt x="151" y="1161"/>
                  </a:lnTo>
                  <a:lnTo>
                    <a:pt x="161" y="1163"/>
                  </a:lnTo>
                  <a:lnTo>
                    <a:pt x="170" y="1165"/>
                  </a:lnTo>
                  <a:lnTo>
                    <a:pt x="181" y="1166"/>
                  </a:lnTo>
                  <a:lnTo>
                    <a:pt x="192" y="1167"/>
                  </a:lnTo>
                  <a:lnTo>
                    <a:pt x="203" y="1168"/>
                  </a:lnTo>
                  <a:lnTo>
                    <a:pt x="214" y="116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9" name="Group 8"/>
          <p:cNvGrpSpPr/>
          <p:nvPr userDrawn="1"/>
        </p:nvGrpSpPr>
        <p:grpSpPr>
          <a:xfrm>
            <a:off x="10380476" y="6273316"/>
            <a:ext cx="1440160" cy="396044"/>
            <a:chOff x="10380476" y="6273316"/>
            <a:chExt cx="1440160" cy="396044"/>
          </a:xfrm>
        </p:grpSpPr>
        <p:sp>
          <p:nvSpPr>
            <p:cNvPr id="22" name="Rectangle 21"/>
            <p:cNvSpPr/>
            <p:nvPr userDrawn="1"/>
          </p:nvSpPr>
          <p:spPr>
            <a:xfrm>
              <a:off x="10380476" y="6273316"/>
              <a:ext cx="1440160" cy="396044"/>
            </a:xfrm>
            <a:prstGeom prst="rect">
              <a:avLst/>
            </a:prstGeom>
            <a:solidFill>
              <a:srgbClr val="83D2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 name="Freeform 6"/>
            <p:cNvSpPr>
              <a:spLocks noChangeAspect="1" noEditPoints="1"/>
            </p:cNvSpPr>
            <p:nvPr userDrawn="1"/>
          </p:nvSpPr>
          <p:spPr bwMode="auto">
            <a:xfrm>
              <a:off x="10561138" y="6342715"/>
              <a:ext cx="1080000" cy="254935"/>
            </a:xfrm>
            <a:custGeom>
              <a:avLst/>
              <a:gdLst>
                <a:gd name="T0" fmla="*/ 317 w 6630"/>
                <a:gd name="T1" fmla="*/ 622 h 1565"/>
                <a:gd name="T2" fmla="*/ 549 w 6630"/>
                <a:gd name="T3" fmla="*/ 281 h 1565"/>
                <a:gd name="T4" fmla="*/ 146 w 6630"/>
                <a:gd name="T5" fmla="*/ 254 h 1565"/>
                <a:gd name="T6" fmla="*/ 2 w 6630"/>
                <a:gd name="T7" fmla="*/ 668 h 1565"/>
                <a:gd name="T8" fmla="*/ 113 w 6630"/>
                <a:gd name="T9" fmla="*/ 1146 h 1565"/>
                <a:gd name="T10" fmla="*/ 417 w 6630"/>
                <a:gd name="T11" fmla="*/ 1452 h 1565"/>
                <a:gd name="T12" fmla="*/ 862 w 6630"/>
                <a:gd name="T13" fmla="*/ 1565 h 1565"/>
                <a:gd name="T14" fmla="*/ 1067 w 6630"/>
                <a:gd name="T15" fmla="*/ 1206 h 1565"/>
                <a:gd name="T16" fmla="*/ 718 w 6630"/>
                <a:gd name="T17" fmla="*/ 1244 h 1565"/>
                <a:gd name="T18" fmla="*/ 395 w 6630"/>
                <a:gd name="T19" fmla="*/ 1028 h 1565"/>
                <a:gd name="T20" fmla="*/ 689 w 6630"/>
                <a:gd name="T21" fmla="*/ 1169 h 1565"/>
                <a:gd name="T22" fmla="*/ 1039 w 6630"/>
                <a:gd name="T23" fmla="*/ 1148 h 1565"/>
                <a:gd name="T24" fmla="*/ 1292 w 6630"/>
                <a:gd name="T25" fmla="*/ 840 h 1565"/>
                <a:gd name="T26" fmla="*/ 1208 w 6630"/>
                <a:gd name="T27" fmla="*/ 435 h 1565"/>
                <a:gd name="T28" fmla="*/ 902 w 6630"/>
                <a:gd name="T29" fmla="*/ 264 h 1565"/>
                <a:gd name="T30" fmla="*/ 518 w 6630"/>
                <a:gd name="T31" fmla="*/ 388 h 1565"/>
                <a:gd name="T32" fmla="*/ 372 w 6630"/>
                <a:gd name="T33" fmla="*/ 702 h 1565"/>
                <a:gd name="T34" fmla="*/ 3593 w 6630"/>
                <a:gd name="T35" fmla="*/ 799 h 1565"/>
                <a:gd name="T36" fmla="*/ 3366 w 6630"/>
                <a:gd name="T37" fmla="*/ 869 h 1565"/>
                <a:gd name="T38" fmla="*/ 3297 w 6630"/>
                <a:gd name="T39" fmla="*/ 570 h 1565"/>
                <a:gd name="T40" fmla="*/ 3419 w 6630"/>
                <a:gd name="T41" fmla="*/ 595 h 1565"/>
                <a:gd name="T42" fmla="*/ 4253 w 6630"/>
                <a:gd name="T43" fmla="*/ 1275 h 1565"/>
                <a:gd name="T44" fmla="*/ 4022 w 6630"/>
                <a:gd name="T45" fmla="*/ 1243 h 1565"/>
                <a:gd name="T46" fmla="*/ 3739 w 6630"/>
                <a:gd name="T47" fmla="*/ 1222 h 1565"/>
                <a:gd name="T48" fmla="*/ 3881 w 6630"/>
                <a:gd name="T49" fmla="*/ 1458 h 1565"/>
                <a:gd name="T50" fmla="*/ 2979 w 6630"/>
                <a:gd name="T51" fmla="*/ 1024 h 1565"/>
                <a:gd name="T52" fmla="*/ 2840 w 6630"/>
                <a:gd name="T53" fmla="*/ 1384 h 1565"/>
                <a:gd name="T54" fmla="*/ 2563 w 6630"/>
                <a:gd name="T55" fmla="*/ 1502 h 1565"/>
                <a:gd name="T56" fmla="*/ 2237 w 6630"/>
                <a:gd name="T57" fmla="*/ 1402 h 1565"/>
                <a:gd name="T58" fmla="*/ 2085 w 6630"/>
                <a:gd name="T59" fmla="*/ 1074 h 1565"/>
                <a:gd name="T60" fmla="*/ 2179 w 6630"/>
                <a:gd name="T61" fmla="*/ 715 h 1565"/>
                <a:gd name="T62" fmla="*/ 2521 w 6630"/>
                <a:gd name="T63" fmla="*/ 546 h 1565"/>
                <a:gd name="T64" fmla="*/ 2907 w 6630"/>
                <a:gd name="T65" fmla="*/ 740 h 1565"/>
                <a:gd name="T66" fmla="*/ 2711 w 6630"/>
                <a:gd name="T67" fmla="*/ 938 h 1565"/>
                <a:gd name="T68" fmla="*/ 2584 w 6630"/>
                <a:gd name="T69" fmla="*/ 769 h 1565"/>
                <a:gd name="T70" fmla="*/ 2395 w 6630"/>
                <a:gd name="T71" fmla="*/ 833 h 1565"/>
                <a:gd name="T72" fmla="*/ 2349 w 6630"/>
                <a:gd name="T73" fmla="*/ 1090 h 1565"/>
                <a:gd name="T74" fmla="*/ 2495 w 6630"/>
                <a:gd name="T75" fmla="*/ 1278 h 1565"/>
                <a:gd name="T76" fmla="*/ 2670 w 6630"/>
                <a:gd name="T77" fmla="*/ 1213 h 1565"/>
                <a:gd name="T78" fmla="*/ 4906 w 6630"/>
                <a:gd name="T79" fmla="*/ 1070 h 1565"/>
                <a:gd name="T80" fmla="*/ 4796 w 6630"/>
                <a:gd name="T81" fmla="*/ 1276 h 1565"/>
                <a:gd name="T82" fmla="*/ 4627 w 6630"/>
                <a:gd name="T83" fmla="*/ 1221 h 1565"/>
                <a:gd name="T84" fmla="*/ 4342 w 6630"/>
                <a:gd name="T85" fmla="*/ 1149 h 1565"/>
                <a:gd name="T86" fmla="*/ 4475 w 6630"/>
                <a:gd name="T87" fmla="*/ 1421 h 1565"/>
                <a:gd name="T88" fmla="*/ 4831 w 6630"/>
                <a:gd name="T89" fmla="*/ 1494 h 1565"/>
                <a:gd name="T90" fmla="*/ 5106 w 6630"/>
                <a:gd name="T91" fmla="*/ 1336 h 1565"/>
                <a:gd name="T92" fmla="*/ 6626 w 6630"/>
                <a:gd name="T93" fmla="*/ 838 h 1565"/>
                <a:gd name="T94" fmla="*/ 6501 w 6630"/>
                <a:gd name="T95" fmla="*/ 594 h 1565"/>
                <a:gd name="T96" fmla="*/ 6231 w 6630"/>
                <a:gd name="T97" fmla="*/ 567 h 1565"/>
                <a:gd name="T98" fmla="*/ 6057 w 6630"/>
                <a:gd name="T99" fmla="*/ 735 h 1565"/>
                <a:gd name="T100" fmla="*/ 5910 w 6630"/>
                <a:gd name="T101" fmla="*/ 572 h 1565"/>
                <a:gd name="T102" fmla="*/ 5667 w 6630"/>
                <a:gd name="T103" fmla="*/ 579 h 1565"/>
                <a:gd name="T104" fmla="*/ 5264 w 6630"/>
                <a:gd name="T105" fmla="*/ 1024 h 1565"/>
                <a:gd name="T106" fmla="*/ 5598 w 6630"/>
                <a:gd name="T107" fmla="*/ 820 h 1565"/>
                <a:gd name="T108" fmla="*/ 5767 w 6630"/>
                <a:gd name="T109" fmla="*/ 817 h 1565"/>
                <a:gd name="T110" fmla="*/ 6077 w 6630"/>
                <a:gd name="T111" fmla="*/ 1011 h 1565"/>
                <a:gd name="T112" fmla="*/ 6169 w 6630"/>
                <a:gd name="T113" fmla="*/ 804 h 1565"/>
                <a:gd name="T114" fmla="*/ 6344 w 6630"/>
                <a:gd name="T115" fmla="*/ 837 h 1565"/>
                <a:gd name="T116" fmla="*/ 1972 w 6630"/>
                <a:gd name="T117" fmla="*/ 324 h 1565"/>
                <a:gd name="T118" fmla="*/ 2079 w 6630"/>
                <a:gd name="T119" fmla="*/ 777 h 1565"/>
                <a:gd name="T120" fmla="*/ 1685 w 6630"/>
                <a:gd name="T121" fmla="*/ 247 h 1565"/>
                <a:gd name="T122" fmla="*/ 1910 w 6630"/>
                <a:gd name="T123" fmla="*/ 98 h 1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630" h="1565">
                  <a:moveTo>
                    <a:pt x="375" y="995"/>
                  </a:moveTo>
                  <a:lnTo>
                    <a:pt x="362" y="972"/>
                  </a:lnTo>
                  <a:lnTo>
                    <a:pt x="351" y="949"/>
                  </a:lnTo>
                  <a:lnTo>
                    <a:pt x="341" y="925"/>
                  </a:lnTo>
                  <a:lnTo>
                    <a:pt x="333" y="901"/>
                  </a:lnTo>
                  <a:lnTo>
                    <a:pt x="329" y="889"/>
                  </a:lnTo>
                  <a:lnTo>
                    <a:pt x="325" y="876"/>
                  </a:lnTo>
                  <a:lnTo>
                    <a:pt x="319" y="851"/>
                  </a:lnTo>
                  <a:lnTo>
                    <a:pt x="314" y="826"/>
                  </a:lnTo>
                  <a:lnTo>
                    <a:pt x="310" y="801"/>
                  </a:lnTo>
                  <a:lnTo>
                    <a:pt x="309" y="788"/>
                  </a:lnTo>
                  <a:lnTo>
                    <a:pt x="308" y="775"/>
                  </a:lnTo>
                  <a:lnTo>
                    <a:pt x="307" y="762"/>
                  </a:lnTo>
                  <a:lnTo>
                    <a:pt x="306" y="749"/>
                  </a:lnTo>
                  <a:lnTo>
                    <a:pt x="306" y="724"/>
                  </a:lnTo>
                  <a:lnTo>
                    <a:pt x="307" y="698"/>
                  </a:lnTo>
                  <a:lnTo>
                    <a:pt x="309" y="673"/>
                  </a:lnTo>
                  <a:lnTo>
                    <a:pt x="311" y="660"/>
                  </a:lnTo>
                  <a:lnTo>
                    <a:pt x="313" y="647"/>
                  </a:lnTo>
                  <a:lnTo>
                    <a:pt x="315" y="635"/>
                  </a:lnTo>
                  <a:lnTo>
                    <a:pt x="317" y="622"/>
                  </a:lnTo>
                  <a:lnTo>
                    <a:pt x="323" y="597"/>
                  </a:lnTo>
                  <a:lnTo>
                    <a:pt x="330" y="572"/>
                  </a:lnTo>
                  <a:lnTo>
                    <a:pt x="338" y="548"/>
                  </a:lnTo>
                  <a:lnTo>
                    <a:pt x="348" y="524"/>
                  </a:lnTo>
                  <a:lnTo>
                    <a:pt x="358" y="500"/>
                  </a:lnTo>
                  <a:lnTo>
                    <a:pt x="364" y="488"/>
                  </a:lnTo>
                  <a:lnTo>
                    <a:pt x="370" y="477"/>
                  </a:lnTo>
                  <a:lnTo>
                    <a:pt x="376" y="465"/>
                  </a:lnTo>
                  <a:lnTo>
                    <a:pt x="383" y="454"/>
                  </a:lnTo>
                  <a:lnTo>
                    <a:pt x="397" y="432"/>
                  </a:lnTo>
                  <a:lnTo>
                    <a:pt x="404" y="421"/>
                  </a:lnTo>
                  <a:lnTo>
                    <a:pt x="412" y="410"/>
                  </a:lnTo>
                  <a:lnTo>
                    <a:pt x="428" y="390"/>
                  </a:lnTo>
                  <a:lnTo>
                    <a:pt x="445" y="369"/>
                  </a:lnTo>
                  <a:lnTo>
                    <a:pt x="464" y="350"/>
                  </a:lnTo>
                  <a:lnTo>
                    <a:pt x="483" y="331"/>
                  </a:lnTo>
                  <a:lnTo>
                    <a:pt x="504" y="314"/>
                  </a:lnTo>
                  <a:lnTo>
                    <a:pt x="515" y="305"/>
                  </a:lnTo>
                  <a:lnTo>
                    <a:pt x="526" y="297"/>
                  </a:lnTo>
                  <a:lnTo>
                    <a:pt x="537" y="289"/>
                  </a:lnTo>
                  <a:lnTo>
                    <a:pt x="549" y="281"/>
                  </a:lnTo>
                  <a:lnTo>
                    <a:pt x="573" y="267"/>
                  </a:lnTo>
                  <a:lnTo>
                    <a:pt x="629" y="57"/>
                  </a:lnTo>
                  <a:lnTo>
                    <a:pt x="419" y="0"/>
                  </a:lnTo>
                  <a:lnTo>
                    <a:pt x="401" y="11"/>
                  </a:lnTo>
                  <a:lnTo>
                    <a:pt x="383" y="23"/>
                  </a:lnTo>
                  <a:lnTo>
                    <a:pt x="365" y="35"/>
                  </a:lnTo>
                  <a:lnTo>
                    <a:pt x="347" y="47"/>
                  </a:lnTo>
                  <a:lnTo>
                    <a:pt x="330" y="60"/>
                  </a:lnTo>
                  <a:lnTo>
                    <a:pt x="314" y="73"/>
                  </a:lnTo>
                  <a:lnTo>
                    <a:pt x="297" y="86"/>
                  </a:lnTo>
                  <a:lnTo>
                    <a:pt x="282" y="100"/>
                  </a:lnTo>
                  <a:lnTo>
                    <a:pt x="266" y="114"/>
                  </a:lnTo>
                  <a:lnTo>
                    <a:pt x="251" y="128"/>
                  </a:lnTo>
                  <a:lnTo>
                    <a:pt x="237" y="143"/>
                  </a:lnTo>
                  <a:lnTo>
                    <a:pt x="222" y="158"/>
                  </a:lnTo>
                  <a:lnTo>
                    <a:pt x="209" y="173"/>
                  </a:lnTo>
                  <a:lnTo>
                    <a:pt x="195" y="188"/>
                  </a:lnTo>
                  <a:lnTo>
                    <a:pt x="182" y="204"/>
                  </a:lnTo>
                  <a:lnTo>
                    <a:pt x="170" y="220"/>
                  </a:lnTo>
                  <a:lnTo>
                    <a:pt x="158" y="237"/>
                  </a:lnTo>
                  <a:lnTo>
                    <a:pt x="146" y="254"/>
                  </a:lnTo>
                  <a:lnTo>
                    <a:pt x="135" y="270"/>
                  </a:lnTo>
                  <a:lnTo>
                    <a:pt x="124" y="288"/>
                  </a:lnTo>
                  <a:lnTo>
                    <a:pt x="114" y="305"/>
                  </a:lnTo>
                  <a:lnTo>
                    <a:pt x="104" y="323"/>
                  </a:lnTo>
                  <a:lnTo>
                    <a:pt x="94" y="341"/>
                  </a:lnTo>
                  <a:lnTo>
                    <a:pt x="85" y="359"/>
                  </a:lnTo>
                  <a:lnTo>
                    <a:pt x="76" y="377"/>
                  </a:lnTo>
                  <a:lnTo>
                    <a:pt x="68" y="395"/>
                  </a:lnTo>
                  <a:lnTo>
                    <a:pt x="61" y="414"/>
                  </a:lnTo>
                  <a:lnTo>
                    <a:pt x="53" y="433"/>
                  </a:lnTo>
                  <a:lnTo>
                    <a:pt x="47" y="452"/>
                  </a:lnTo>
                  <a:lnTo>
                    <a:pt x="40" y="471"/>
                  </a:lnTo>
                  <a:lnTo>
                    <a:pt x="29" y="509"/>
                  </a:lnTo>
                  <a:lnTo>
                    <a:pt x="24" y="529"/>
                  </a:lnTo>
                  <a:lnTo>
                    <a:pt x="19" y="548"/>
                  </a:lnTo>
                  <a:lnTo>
                    <a:pt x="15" y="568"/>
                  </a:lnTo>
                  <a:lnTo>
                    <a:pt x="12" y="588"/>
                  </a:lnTo>
                  <a:lnTo>
                    <a:pt x="9" y="608"/>
                  </a:lnTo>
                  <a:lnTo>
                    <a:pt x="6" y="628"/>
                  </a:lnTo>
                  <a:lnTo>
                    <a:pt x="4" y="648"/>
                  </a:lnTo>
                  <a:lnTo>
                    <a:pt x="2" y="668"/>
                  </a:lnTo>
                  <a:lnTo>
                    <a:pt x="1" y="688"/>
                  </a:lnTo>
                  <a:lnTo>
                    <a:pt x="0" y="708"/>
                  </a:lnTo>
                  <a:lnTo>
                    <a:pt x="0" y="749"/>
                  </a:lnTo>
                  <a:lnTo>
                    <a:pt x="1" y="769"/>
                  </a:lnTo>
                  <a:lnTo>
                    <a:pt x="2" y="790"/>
                  </a:lnTo>
                  <a:lnTo>
                    <a:pt x="4" y="810"/>
                  </a:lnTo>
                  <a:lnTo>
                    <a:pt x="6" y="831"/>
                  </a:lnTo>
                  <a:lnTo>
                    <a:pt x="13" y="871"/>
                  </a:lnTo>
                  <a:lnTo>
                    <a:pt x="16" y="891"/>
                  </a:lnTo>
                  <a:lnTo>
                    <a:pt x="21" y="911"/>
                  </a:lnTo>
                  <a:lnTo>
                    <a:pt x="25" y="932"/>
                  </a:lnTo>
                  <a:lnTo>
                    <a:pt x="31" y="952"/>
                  </a:lnTo>
                  <a:lnTo>
                    <a:pt x="36" y="972"/>
                  </a:lnTo>
                  <a:lnTo>
                    <a:pt x="43" y="991"/>
                  </a:lnTo>
                  <a:lnTo>
                    <a:pt x="57" y="1031"/>
                  </a:lnTo>
                  <a:lnTo>
                    <a:pt x="65" y="1050"/>
                  </a:lnTo>
                  <a:lnTo>
                    <a:pt x="73" y="1070"/>
                  </a:lnTo>
                  <a:lnTo>
                    <a:pt x="82" y="1089"/>
                  </a:lnTo>
                  <a:lnTo>
                    <a:pt x="92" y="1108"/>
                  </a:lnTo>
                  <a:lnTo>
                    <a:pt x="102" y="1127"/>
                  </a:lnTo>
                  <a:lnTo>
                    <a:pt x="113" y="1146"/>
                  </a:lnTo>
                  <a:lnTo>
                    <a:pt x="124" y="1165"/>
                  </a:lnTo>
                  <a:lnTo>
                    <a:pt x="135" y="1183"/>
                  </a:lnTo>
                  <a:lnTo>
                    <a:pt x="147" y="1201"/>
                  </a:lnTo>
                  <a:lnTo>
                    <a:pt x="159" y="1218"/>
                  </a:lnTo>
                  <a:lnTo>
                    <a:pt x="172" y="1235"/>
                  </a:lnTo>
                  <a:lnTo>
                    <a:pt x="185" y="1252"/>
                  </a:lnTo>
                  <a:lnTo>
                    <a:pt x="198" y="1268"/>
                  </a:lnTo>
                  <a:lnTo>
                    <a:pt x="212" y="1284"/>
                  </a:lnTo>
                  <a:lnTo>
                    <a:pt x="226" y="1299"/>
                  </a:lnTo>
                  <a:lnTo>
                    <a:pt x="240" y="1314"/>
                  </a:lnTo>
                  <a:lnTo>
                    <a:pt x="255" y="1329"/>
                  </a:lnTo>
                  <a:lnTo>
                    <a:pt x="270" y="1343"/>
                  </a:lnTo>
                  <a:lnTo>
                    <a:pt x="285" y="1357"/>
                  </a:lnTo>
                  <a:lnTo>
                    <a:pt x="301" y="1370"/>
                  </a:lnTo>
                  <a:lnTo>
                    <a:pt x="317" y="1383"/>
                  </a:lnTo>
                  <a:lnTo>
                    <a:pt x="333" y="1396"/>
                  </a:lnTo>
                  <a:lnTo>
                    <a:pt x="349" y="1408"/>
                  </a:lnTo>
                  <a:lnTo>
                    <a:pt x="366" y="1419"/>
                  </a:lnTo>
                  <a:lnTo>
                    <a:pt x="383" y="1431"/>
                  </a:lnTo>
                  <a:lnTo>
                    <a:pt x="400" y="1441"/>
                  </a:lnTo>
                  <a:lnTo>
                    <a:pt x="417" y="1452"/>
                  </a:lnTo>
                  <a:lnTo>
                    <a:pt x="435" y="1462"/>
                  </a:lnTo>
                  <a:lnTo>
                    <a:pt x="453" y="1471"/>
                  </a:lnTo>
                  <a:lnTo>
                    <a:pt x="471" y="1480"/>
                  </a:lnTo>
                  <a:lnTo>
                    <a:pt x="489" y="1489"/>
                  </a:lnTo>
                  <a:lnTo>
                    <a:pt x="508" y="1497"/>
                  </a:lnTo>
                  <a:lnTo>
                    <a:pt x="526" y="1505"/>
                  </a:lnTo>
                  <a:lnTo>
                    <a:pt x="545" y="1512"/>
                  </a:lnTo>
                  <a:lnTo>
                    <a:pt x="564" y="1519"/>
                  </a:lnTo>
                  <a:lnTo>
                    <a:pt x="583" y="1525"/>
                  </a:lnTo>
                  <a:lnTo>
                    <a:pt x="622" y="1536"/>
                  </a:lnTo>
                  <a:lnTo>
                    <a:pt x="641" y="1541"/>
                  </a:lnTo>
                  <a:lnTo>
                    <a:pt x="661" y="1546"/>
                  </a:lnTo>
                  <a:lnTo>
                    <a:pt x="680" y="1550"/>
                  </a:lnTo>
                  <a:lnTo>
                    <a:pt x="700" y="1554"/>
                  </a:lnTo>
                  <a:lnTo>
                    <a:pt x="720" y="1557"/>
                  </a:lnTo>
                  <a:lnTo>
                    <a:pt x="740" y="1559"/>
                  </a:lnTo>
                  <a:lnTo>
                    <a:pt x="760" y="1561"/>
                  </a:lnTo>
                  <a:lnTo>
                    <a:pt x="780" y="1563"/>
                  </a:lnTo>
                  <a:lnTo>
                    <a:pt x="800" y="1564"/>
                  </a:lnTo>
                  <a:lnTo>
                    <a:pt x="821" y="1565"/>
                  </a:lnTo>
                  <a:lnTo>
                    <a:pt x="862" y="1565"/>
                  </a:lnTo>
                  <a:lnTo>
                    <a:pt x="882" y="1564"/>
                  </a:lnTo>
                  <a:lnTo>
                    <a:pt x="903" y="1563"/>
                  </a:lnTo>
                  <a:lnTo>
                    <a:pt x="923" y="1561"/>
                  </a:lnTo>
                  <a:lnTo>
                    <a:pt x="943" y="1559"/>
                  </a:lnTo>
                  <a:lnTo>
                    <a:pt x="984" y="1553"/>
                  </a:lnTo>
                  <a:lnTo>
                    <a:pt x="1004" y="1549"/>
                  </a:lnTo>
                  <a:lnTo>
                    <a:pt x="1024" y="1545"/>
                  </a:lnTo>
                  <a:lnTo>
                    <a:pt x="1044" y="1540"/>
                  </a:lnTo>
                  <a:lnTo>
                    <a:pt x="1064" y="1535"/>
                  </a:lnTo>
                  <a:lnTo>
                    <a:pt x="1084" y="1529"/>
                  </a:lnTo>
                  <a:lnTo>
                    <a:pt x="1104" y="1522"/>
                  </a:lnTo>
                  <a:lnTo>
                    <a:pt x="1143" y="1508"/>
                  </a:lnTo>
                  <a:lnTo>
                    <a:pt x="1163" y="1500"/>
                  </a:lnTo>
                  <a:lnTo>
                    <a:pt x="1182" y="1492"/>
                  </a:lnTo>
                  <a:lnTo>
                    <a:pt x="1202" y="1483"/>
                  </a:lnTo>
                  <a:lnTo>
                    <a:pt x="1221" y="1473"/>
                  </a:lnTo>
                  <a:lnTo>
                    <a:pt x="1240" y="1463"/>
                  </a:lnTo>
                  <a:lnTo>
                    <a:pt x="1259" y="1453"/>
                  </a:lnTo>
                  <a:lnTo>
                    <a:pt x="1105" y="1187"/>
                  </a:lnTo>
                  <a:lnTo>
                    <a:pt x="1080" y="1200"/>
                  </a:lnTo>
                  <a:lnTo>
                    <a:pt x="1067" y="1206"/>
                  </a:lnTo>
                  <a:lnTo>
                    <a:pt x="1055" y="1212"/>
                  </a:lnTo>
                  <a:lnTo>
                    <a:pt x="1029" y="1223"/>
                  </a:lnTo>
                  <a:lnTo>
                    <a:pt x="1016" y="1227"/>
                  </a:lnTo>
                  <a:lnTo>
                    <a:pt x="1004" y="1232"/>
                  </a:lnTo>
                  <a:lnTo>
                    <a:pt x="991" y="1236"/>
                  </a:lnTo>
                  <a:lnTo>
                    <a:pt x="978" y="1240"/>
                  </a:lnTo>
                  <a:lnTo>
                    <a:pt x="965" y="1243"/>
                  </a:lnTo>
                  <a:lnTo>
                    <a:pt x="952" y="1246"/>
                  </a:lnTo>
                  <a:lnTo>
                    <a:pt x="939" y="1248"/>
                  </a:lnTo>
                  <a:lnTo>
                    <a:pt x="926" y="1251"/>
                  </a:lnTo>
                  <a:lnTo>
                    <a:pt x="899" y="1254"/>
                  </a:lnTo>
                  <a:lnTo>
                    <a:pt x="873" y="1257"/>
                  </a:lnTo>
                  <a:lnTo>
                    <a:pt x="860" y="1257"/>
                  </a:lnTo>
                  <a:lnTo>
                    <a:pt x="847" y="1258"/>
                  </a:lnTo>
                  <a:lnTo>
                    <a:pt x="820" y="1257"/>
                  </a:lnTo>
                  <a:lnTo>
                    <a:pt x="794" y="1256"/>
                  </a:lnTo>
                  <a:lnTo>
                    <a:pt x="768" y="1253"/>
                  </a:lnTo>
                  <a:lnTo>
                    <a:pt x="756" y="1251"/>
                  </a:lnTo>
                  <a:lnTo>
                    <a:pt x="743" y="1249"/>
                  </a:lnTo>
                  <a:lnTo>
                    <a:pt x="730" y="1247"/>
                  </a:lnTo>
                  <a:lnTo>
                    <a:pt x="718" y="1244"/>
                  </a:lnTo>
                  <a:lnTo>
                    <a:pt x="693" y="1238"/>
                  </a:lnTo>
                  <a:lnTo>
                    <a:pt x="680" y="1234"/>
                  </a:lnTo>
                  <a:lnTo>
                    <a:pt x="668" y="1230"/>
                  </a:lnTo>
                  <a:lnTo>
                    <a:pt x="644" y="1222"/>
                  </a:lnTo>
                  <a:lnTo>
                    <a:pt x="632" y="1217"/>
                  </a:lnTo>
                  <a:lnTo>
                    <a:pt x="620" y="1212"/>
                  </a:lnTo>
                  <a:lnTo>
                    <a:pt x="597" y="1201"/>
                  </a:lnTo>
                  <a:lnTo>
                    <a:pt x="574" y="1189"/>
                  </a:lnTo>
                  <a:lnTo>
                    <a:pt x="552" y="1176"/>
                  </a:lnTo>
                  <a:lnTo>
                    <a:pt x="541" y="1170"/>
                  </a:lnTo>
                  <a:lnTo>
                    <a:pt x="531" y="1162"/>
                  </a:lnTo>
                  <a:lnTo>
                    <a:pt x="520" y="1155"/>
                  </a:lnTo>
                  <a:lnTo>
                    <a:pt x="510" y="1148"/>
                  </a:lnTo>
                  <a:lnTo>
                    <a:pt x="490" y="1132"/>
                  </a:lnTo>
                  <a:lnTo>
                    <a:pt x="471" y="1115"/>
                  </a:lnTo>
                  <a:lnTo>
                    <a:pt x="453" y="1097"/>
                  </a:lnTo>
                  <a:lnTo>
                    <a:pt x="444" y="1088"/>
                  </a:lnTo>
                  <a:lnTo>
                    <a:pt x="435" y="1078"/>
                  </a:lnTo>
                  <a:lnTo>
                    <a:pt x="418" y="1059"/>
                  </a:lnTo>
                  <a:lnTo>
                    <a:pt x="403" y="1038"/>
                  </a:lnTo>
                  <a:lnTo>
                    <a:pt x="395" y="1028"/>
                  </a:lnTo>
                  <a:lnTo>
                    <a:pt x="388" y="1017"/>
                  </a:lnTo>
                  <a:lnTo>
                    <a:pt x="381" y="1006"/>
                  </a:lnTo>
                  <a:lnTo>
                    <a:pt x="375" y="995"/>
                  </a:lnTo>
                  <a:close/>
                  <a:moveTo>
                    <a:pt x="431" y="962"/>
                  </a:moveTo>
                  <a:lnTo>
                    <a:pt x="443" y="982"/>
                  </a:lnTo>
                  <a:lnTo>
                    <a:pt x="456" y="1000"/>
                  </a:lnTo>
                  <a:lnTo>
                    <a:pt x="469" y="1018"/>
                  </a:lnTo>
                  <a:lnTo>
                    <a:pt x="484" y="1035"/>
                  </a:lnTo>
                  <a:lnTo>
                    <a:pt x="499" y="1052"/>
                  </a:lnTo>
                  <a:lnTo>
                    <a:pt x="516" y="1067"/>
                  </a:lnTo>
                  <a:lnTo>
                    <a:pt x="532" y="1082"/>
                  </a:lnTo>
                  <a:lnTo>
                    <a:pt x="550" y="1096"/>
                  </a:lnTo>
                  <a:lnTo>
                    <a:pt x="568" y="1109"/>
                  </a:lnTo>
                  <a:lnTo>
                    <a:pt x="587" y="1121"/>
                  </a:lnTo>
                  <a:lnTo>
                    <a:pt x="597" y="1127"/>
                  </a:lnTo>
                  <a:lnTo>
                    <a:pt x="606" y="1133"/>
                  </a:lnTo>
                  <a:lnTo>
                    <a:pt x="626" y="1143"/>
                  </a:lnTo>
                  <a:lnTo>
                    <a:pt x="647" y="1153"/>
                  </a:lnTo>
                  <a:lnTo>
                    <a:pt x="667" y="1161"/>
                  </a:lnTo>
                  <a:lnTo>
                    <a:pt x="678" y="1165"/>
                  </a:lnTo>
                  <a:lnTo>
                    <a:pt x="689" y="1169"/>
                  </a:lnTo>
                  <a:lnTo>
                    <a:pt x="710" y="1175"/>
                  </a:lnTo>
                  <a:lnTo>
                    <a:pt x="721" y="1178"/>
                  </a:lnTo>
                  <a:lnTo>
                    <a:pt x="732" y="1181"/>
                  </a:lnTo>
                  <a:lnTo>
                    <a:pt x="743" y="1183"/>
                  </a:lnTo>
                  <a:lnTo>
                    <a:pt x="754" y="1185"/>
                  </a:lnTo>
                  <a:lnTo>
                    <a:pt x="777" y="1189"/>
                  </a:lnTo>
                  <a:lnTo>
                    <a:pt x="799" y="1191"/>
                  </a:lnTo>
                  <a:lnTo>
                    <a:pt x="811" y="1192"/>
                  </a:lnTo>
                  <a:lnTo>
                    <a:pt x="822" y="1193"/>
                  </a:lnTo>
                  <a:lnTo>
                    <a:pt x="846" y="1193"/>
                  </a:lnTo>
                  <a:lnTo>
                    <a:pt x="858" y="1193"/>
                  </a:lnTo>
                  <a:lnTo>
                    <a:pt x="869" y="1192"/>
                  </a:lnTo>
                  <a:lnTo>
                    <a:pt x="892" y="1190"/>
                  </a:lnTo>
                  <a:lnTo>
                    <a:pt x="904" y="1188"/>
                  </a:lnTo>
                  <a:lnTo>
                    <a:pt x="915" y="1187"/>
                  </a:lnTo>
                  <a:lnTo>
                    <a:pt x="938" y="1182"/>
                  </a:lnTo>
                  <a:lnTo>
                    <a:pt x="961" y="1177"/>
                  </a:lnTo>
                  <a:lnTo>
                    <a:pt x="984" y="1170"/>
                  </a:lnTo>
                  <a:lnTo>
                    <a:pt x="1006" y="1162"/>
                  </a:lnTo>
                  <a:lnTo>
                    <a:pt x="1028" y="1153"/>
                  </a:lnTo>
                  <a:lnTo>
                    <a:pt x="1039" y="1148"/>
                  </a:lnTo>
                  <a:lnTo>
                    <a:pt x="1050" y="1142"/>
                  </a:lnTo>
                  <a:lnTo>
                    <a:pt x="1072" y="1130"/>
                  </a:lnTo>
                  <a:lnTo>
                    <a:pt x="1093" y="1117"/>
                  </a:lnTo>
                  <a:lnTo>
                    <a:pt x="1104" y="1111"/>
                  </a:lnTo>
                  <a:lnTo>
                    <a:pt x="1114" y="1103"/>
                  </a:lnTo>
                  <a:lnTo>
                    <a:pt x="1133" y="1089"/>
                  </a:lnTo>
                  <a:lnTo>
                    <a:pt x="1151" y="1073"/>
                  </a:lnTo>
                  <a:lnTo>
                    <a:pt x="1160" y="1065"/>
                  </a:lnTo>
                  <a:lnTo>
                    <a:pt x="1169" y="1057"/>
                  </a:lnTo>
                  <a:lnTo>
                    <a:pt x="1185" y="1040"/>
                  </a:lnTo>
                  <a:lnTo>
                    <a:pt x="1200" y="1022"/>
                  </a:lnTo>
                  <a:lnTo>
                    <a:pt x="1215" y="1004"/>
                  </a:lnTo>
                  <a:lnTo>
                    <a:pt x="1228" y="985"/>
                  </a:lnTo>
                  <a:lnTo>
                    <a:pt x="1240" y="965"/>
                  </a:lnTo>
                  <a:lnTo>
                    <a:pt x="1246" y="955"/>
                  </a:lnTo>
                  <a:lnTo>
                    <a:pt x="1251" y="945"/>
                  </a:lnTo>
                  <a:lnTo>
                    <a:pt x="1262" y="925"/>
                  </a:lnTo>
                  <a:lnTo>
                    <a:pt x="1271" y="904"/>
                  </a:lnTo>
                  <a:lnTo>
                    <a:pt x="1279" y="883"/>
                  </a:lnTo>
                  <a:lnTo>
                    <a:pt x="1286" y="862"/>
                  </a:lnTo>
                  <a:lnTo>
                    <a:pt x="1292" y="840"/>
                  </a:lnTo>
                  <a:lnTo>
                    <a:pt x="1297" y="818"/>
                  </a:lnTo>
                  <a:lnTo>
                    <a:pt x="1301" y="796"/>
                  </a:lnTo>
                  <a:lnTo>
                    <a:pt x="1304" y="772"/>
                  </a:lnTo>
                  <a:lnTo>
                    <a:pt x="1306" y="750"/>
                  </a:lnTo>
                  <a:lnTo>
                    <a:pt x="1307" y="728"/>
                  </a:lnTo>
                  <a:lnTo>
                    <a:pt x="1307" y="705"/>
                  </a:lnTo>
                  <a:lnTo>
                    <a:pt x="1306" y="683"/>
                  </a:lnTo>
                  <a:lnTo>
                    <a:pt x="1303" y="661"/>
                  </a:lnTo>
                  <a:lnTo>
                    <a:pt x="1300" y="639"/>
                  </a:lnTo>
                  <a:lnTo>
                    <a:pt x="1296" y="617"/>
                  </a:lnTo>
                  <a:lnTo>
                    <a:pt x="1290" y="595"/>
                  </a:lnTo>
                  <a:lnTo>
                    <a:pt x="1284" y="573"/>
                  </a:lnTo>
                  <a:lnTo>
                    <a:pt x="1276" y="552"/>
                  </a:lnTo>
                  <a:lnTo>
                    <a:pt x="1272" y="542"/>
                  </a:lnTo>
                  <a:lnTo>
                    <a:pt x="1267" y="531"/>
                  </a:lnTo>
                  <a:lnTo>
                    <a:pt x="1262" y="521"/>
                  </a:lnTo>
                  <a:lnTo>
                    <a:pt x="1257" y="511"/>
                  </a:lnTo>
                  <a:lnTo>
                    <a:pt x="1247" y="491"/>
                  </a:lnTo>
                  <a:lnTo>
                    <a:pt x="1235" y="472"/>
                  </a:lnTo>
                  <a:lnTo>
                    <a:pt x="1222" y="453"/>
                  </a:lnTo>
                  <a:lnTo>
                    <a:pt x="1208" y="435"/>
                  </a:lnTo>
                  <a:lnTo>
                    <a:pt x="1194" y="418"/>
                  </a:lnTo>
                  <a:lnTo>
                    <a:pt x="1178" y="401"/>
                  </a:lnTo>
                  <a:lnTo>
                    <a:pt x="1162" y="386"/>
                  </a:lnTo>
                  <a:lnTo>
                    <a:pt x="1145" y="371"/>
                  </a:lnTo>
                  <a:lnTo>
                    <a:pt x="1128" y="357"/>
                  </a:lnTo>
                  <a:lnTo>
                    <a:pt x="1119" y="350"/>
                  </a:lnTo>
                  <a:lnTo>
                    <a:pt x="1110" y="344"/>
                  </a:lnTo>
                  <a:lnTo>
                    <a:pt x="1091" y="332"/>
                  </a:lnTo>
                  <a:lnTo>
                    <a:pt x="1082" y="326"/>
                  </a:lnTo>
                  <a:lnTo>
                    <a:pt x="1072" y="320"/>
                  </a:lnTo>
                  <a:lnTo>
                    <a:pt x="1052" y="310"/>
                  </a:lnTo>
                  <a:lnTo>
                    <a:pt x="1032" y="300"/>
                  </a:lnTo>
                  <a:lnTo>
                    <a:pt x="1011" y="292"/>
                  </a:lnTo>
                  <a:lnTo>
                    <a:pt x="1000" y="288"/>
                  </a:lnTo>
                  <a:lnTo>
                    <a:pt x="990" y="284"/>
                  </a:lnTo>
                  <a:lnTo>
                    <a:pt x="968" y="278"/>
                  </a:lnTo>
                  <a:lnTo>
                    <a:pt x="957" y="275"/>
                  </a:lnTo>
                  <a:lnTo>
                    <a:pt x="946" y="272"/>
                  </a:lnTo>
                  <a:lnTo>
                    <a:pt x="935" y="270"/>
                  </a:lnTo>
                  <a:lnTo>
                    <a:pt x="924" y="267"/>
                  </a:lnTo>
                  <a:lnTo>
                    <a:pt x="902" y="264"/>
                  </a:lnTo>
                  <a:lnTo>
                    <a:pt x="879" y="261"/>
                  </a:lnTo>
                  <a:lnTo>
                    <a:pt x="868" y="261"/>
                  </a:lnTo>
                  <a:lnTo>
                    <a:pt x="856" y="260"/>
                  </a:lnTo>
                  <a:lnTo>
                    <a:pt x="833" y="260"/>
                  </a:lnTo>
                  <a:lnTo>
                    <a:pt x="821" y="260"/>
                  </a:lnTo>
                  <a:lnTo>
                    <a:pt x="809" y="261"/>
                  </a:lnTo>
                  <a:lnTo>
                    <a:pt x="786" y="263"/>
                  </a:lnTo>
                  <a:lnTo>
                    <a:pt x="775" y="264"/>
                  </a:lnTo>
                  <a:lnTo>
                    <a:pt x="763" y="266"/>
                  </a:lnTo>
                  <a:lnTo>
                    <a:pt x="740" y="270"/>
                  </a:lnTo>
                  <a:lnTo>
                    <a:pt x="718" y="276"/>
                  </a:lnTo>
                  <a:lnTo>
                    <a:pt x="695" y="283"/>
                  </a:lnTo>
                  <a:lnTo>
                    <a:pt x="672" y="291"/>
                  </a:lnTo>
                  <a:lnTo>
                    <a:pt x="650" y="300"/>
                  </a:lnTo>
                  <a:lnTo>
                    <a:pt x="627" y="311"/>
                  </a:lnTo>
                  <a:lnTo>
                    <a:pt x="605" y="323"/>
                  </a:lnTo>
                  <a:lnTo>
                    <a:pt x="584" y="336"/>
                  </a:lnTo>
                  <a:lnTo>
                    <a:pt x="564" y="350"/>
                  </a:lnTo>
                  <a:lnTo>
                    <a:pt x="545" y="364"/>
                  </a:lnTo>
                  <a:lnTo>
                    <a:pt x="527" y="380"/>
                  </a:lnTo>
                  <a:lnTo>
                    <a:pt x="518" y="388"/>
                  </a:lnTo>
                  <a:lnTo>
                    <a:pt x="510" y="396"/>
                  </a:lnTo>
                  <a:lnTo>
                    <a:pt x="493" y="413"/>
                  </a:lnTo>
                  <a:lnTo>
                    <a:pt x="478" y="431"/>
                  </a:lnTo>
                  <a:lnTo>
                    <a:pt x="471" y="440"/>
                  </a:lnTo>
                  <a:lnTo>
                    <a:pt x="464" y="449"/>
                  </a:lnTo>
                  <a:lnTo>
                    <a:pt x="451" y="468"/>
                  </a:lnTo>
                  <a:lnTo>
                    <a:pt x="438" y="487"/>
                  </a:lnTo>
                  <a:lnTo>
                    <a:pt x="433" y="497"/>
                  </a:lnTo>
                  <a:lnTo>
                    <a:pt x="427" y="507"/>
                  </a:lnTo>
                  <a:lnTo>
                    <a:pt x="417" y="528"/>
                  </a:lnTo>
                  <a:lnTo>
                    <a:pt x="408" y="549"/>
                  </a:lnTo>
                  <a:lnTo>
                    <a:pt x="404" y="559"/>
                  </a:lnTo>
                  <a:lnTo>
                    <a:pt x="400" y="570"/>
                  </a:lnTo>
                  <a:lnTo>
                    <a:pt x="392" y="591"/>
                  </a:lnTo>
                  <a:lnTo>
                    <a:pt x="386" y="613"/>
                  </a:lnTo>
                  <a:lnTo>
                    <a:pt x="384" y="624"/>
                  </a:lnTo>
                  <a:lnTo>
                    <a:pt x="381" y="635"/>
                  </a:lnTo>
                  <a:lnTo>
                    <a:pt x="379" y="646"/>
                  </a:lnTo>
                  <a:lnTo>
                    <a:pt x="377" y="657"/>
                  </a:lnTo>
                  <a:lnTo>
                    <a:pt x="374" y="679"/>
                  </a:lnTo>
                  <a:lnTo>
                    <a:pt x="372" y="702"/>
                  </a:lnTo>
                  <a:lnTo>
                    <a:pt x="371" y="724"/>
                  </a:lnTo>
                  <a:lnTo>
                    <a:pt x="371" y="747"/>
                  </a:lnTo>
                  <a:lnTo>
                    <a:pt x="372" y="758"/>
                  </a:lnTo>
                  <a:lnTo>
                    <a:pt x="372" y="769"/>
                  </a:lnTo>
                  <a:lnTo>
                    <a:pt x="373" y="781"/>
                  </a:lnTo>
                  <a:lnTo>
                    <a:pt x="375" y="792"/>
                  </a:lnTo>
                  <a:lnTo>
                    <a:pt x="378" y="815"/>
                  </a:lnTo>
                  <a:lnTo>
                    <a:pt x="382" y="837"/>
                  </a:lnTo>
                  <a:lnTo>
                    <a:pt x="388" y="858"/>
                  </a:lnTo>
                  <a:lnTo>
                    <a:pt x="394" y="880"/>
                  </a:lnTo>
                  <a:lnTo>
                    <a:pt x="402" y="901"/>
                  </a:lnTo>
                  <a:lnTo>
                    <a:pt x="406" y="911"/>
                  </a:lnTo>
                  <a:lnTo>
                    <a:pt x="410" y="922"/>
                  </a:lnTo>
                  <a:lnTo>
                    <a:pt x="415" y="932"/>
                  </a:lnTo>
                  <a:lnTo>
                    <a:pt x="420" y="942"/>
                  </a:lnTo>
                  <a:lnTo>
                    <a:pt x="431" y="962"/>
                  </a:lnTo>
                  <a:close/>
                  <a:moveTo>
                    <a:pt x="3652" y="820"/>
                  </a:moveTo>
                  <a:lnTo>
                    <a:pt x="3636" y="813"/>
                  </a:lnTo>
                  <a:lnTo>
                    <a:pt x="3621" y="807"/>
                  </a:lnTo>
                  <a:lnTo>
                    <a:pt x="3606" y="802"/>
                  </a:lnTo>
                  <a:lnTo>
                    <a:pt x="3593" y="799"/>
                  </a:lnTo>
                  <a:lnTo>
                    <a:pt x="3579" y="796"/>
                  </a:lnTo>
                  <a:lnTo>
                    <a:pt x="3564" y="795"/>
                  </a:lnTo>
                  <a:lnTo>
                    <a:pt x="3549" y="794"/>
                  </a:lnTo>
                  <a:lnTo>
                    <a:pt x="3533" y="793"/>
                  </a:lnTo>
                  <a:lnTo>
                    <a:pt x="3520" y="794"/>
                  </a:lnTo>
                  <a:lnTo>
                    <a:pt x="3507" y="795"/>
                  </a:lnTo>
                  <a:lnTo>
                    <a:pt x="3494" y="796"/>
                  </a:lnTo>
                  <a:lnTo>
                    <a:pt x="3488" y="797"/>
                  </a:lnTo>
                  <a:lnTo>
                    <a:pt x="3482" y="798"/>
                  </a:lnTo>
                  <a:lnTo>
                    <a:pt x="3470" y="801"/>
                  </a:lnTo>
                  <a:lnTo>
                    <a:pt x="3458" y="804"/>
                  </a:lnTo>
                  <a:lnTo>
                    <a:pt x="3447" y="808"/>
                  </a:lnTo>
                  <a:lnTo>
                    <a:pt x="3437" y="813"/>
                  </a:lnTo>
                  <a:lnTo>
                    <a:pt x="3426" y="818"/>
                  </a:lnTo>
                  <a:lnTo>
                    <a:pt x="3417" y="824"/>
                  </a:lnTo>
                  <a:lnTo>
                    <a:pt x="3407" y="830"/>
                  </a:lnTo>
                  <a:lnTo>
                    <a:pt x="3398" y="837"/>
                  </a:lnTo>
                  <a:lnTo>
                    <a:pt x="3389" y="844"/>
                  </a:lnTo>
                  <a:lnTo>
                    <a:pt x="3381" y="852"/>
                  </a:lnTo>
                  <a:lnTo>
                    <a:pt x="3373" y="860"/>
                  </a:lnTo>
                  <a:lnTo>
                    <a:pt x="3366" y="869"/>
                  </a:lnTo>
                  <a:lnTo>
                    <a:pt x="3359" y="878"/>
                  </a:lnTo>
                  <a:lnTo>
                    <a:pt x="3352" y="888"/>
                  </a:lnTo>
                  <a:lnTo>
                    <a:pt x="3346" y="899"/>
                  </a:lnTo>
                  <a:lnTo>
                    <a:pt x="3340" y="910"/>
                  </a:lnTo>
                  <a:lnTo>
                    <a:pt x="3335" y="921"/>
                  </a:lnTo>
                  <a:lnTo>
                    <a:pt x="3330" y="933"/>
                  </a:lnTo>
                  <a:lnTo>
                    <a:pt x="3325" y="945"/>
                  </a:lnTo>
                  <a:lnTo>
                    <a:pt x="3321" y="958"/>
                  </a:lnTo>
                  <a:lnTo>
                    <a:pt x="3318" y="971"/>
                  </a:lnTo>
                  <a:lnTo>
                    <a:pt x="3315" y="985"/>
                  </a:lnTo>
                  <a:lnTo>
                    <a:pt x="3312" y="999"/>
                  </a:lnTo>
                  <a:lnTo>
                    <a:pt x="3310" y="1013"/>
                  </a:lnTo>
                  <a:lnTo>
                    <a:pt x="3308" y="1028"/>
                  </a:lnTo>
                  <a:lnTo>
                    <a:pt x="3307" y="1044"/>
                  </a:lnTo>
                  <a:lnTo>
                    <a:pt x="3306" y="1059"/>
                  </a:lnTo>
                  <a:lnTo>
                    <a:pt x="3306" y="1076"/>
                  </a:lnTo>
                  <a:lnTo>
                    <a:pt x="3306" y="1478"/>
                  </a:lnTo>
                  <a:lnTo>
                    <a:pt x="3048" y="1478"/>
                  </a:lnTo>
                  <a:lnTo>
                    <a:pt x="3048" y="1024"/>
                  </a:lnTo>
                  <a:lnTo>
                    <a:pt x="3048" y="570"/>
                  </a:lnTo>
                  <a:lnTo>
                    <a:pt x="3297" y="570"/>
                  </a:lnTo>
                  <a:lnTo>
                    <a:pt x="3297" y="776"/>
                  </a:lnTo>
                  <a:lnTo>
                    <a:pt x="3300" y="764"/>
                  </a:lnTo>
                  <a:lnTo>
                    <a:pt x="3304" y="751"/>
                  </a:lnTo>
                  <a:lnTo>
                    <a:pt x="3308" y="739"/>
                  </a:lnTo>
                  <a:lnTo>
                    <a:pt x="3312" y="727"/>
                  </a:lnTo>
                  <a:lnTo>
                    <a:pt x="3317" y="716"/>
                  </a:lnTo>
                  <a:lnTo>
                    <a:pt x="3322" y="705"/>
                  </a:lnTo>
                  <a:lnTo>
                    <a:pt x="3327" y="694"/>
                  </a:lnTo>
                  <a:lnTo>
                    <a:pt x="3333" y="684"/>
                  </a:lnTo>
                  <a:lnTo>
                    <a:pt x="3339" y="674"/>
                  </a:lnTo>
                  <a:lnTo>
                    <a:pt x="3346" y="664"/>
                  </a:lnTo>
                  <a:lnTo>
                    <a:pt x="3352" y="655"/>
                  </a:lnTo>
                  <a:lnTo>
                    <a:pt x="3360" y="646"/>
                  </a:lnTo>
                  <a:lnTo>
                    <a:pt x="3367" y="638"/>
                  </a:lnTo>
                  <a:lnTo>
                    <a:pt x="3375" y="630"/>
                  </a:lnTo>
                  <a:lnTo>
                    <a:pt x="3383" y="622"/>
                  </a:lnTo>
                  <a:lnTo>
                    <a:pt x="3392" y="615"/>
                  </a:lnTo>
                  <a:lnTo>
                    <a:pt x="3396" y="611"/>
                  </a:lnTo>
                  <a:lnTo>
                    <a:pt x="3401" y="608"/>
                  </a:lnTo>
                  <a:lnTo>
                    <a:pt x="3410" y="601"/>
                  </a:lnTo>
                  <a:lnTo>
                    <a:pt x="3419" y="595"/>
                  </a:lnTo>
                  <a:lnTo>
                    <a:pt x="3429" y="590"/>
                  </a:lnTo>
                  <a:lnTo>
                    <a:pt x="3439" y="585"/>
                  </a:lnTo>
                  <a:lnTo>
                    <a:pt x="3450" y="580"/>
                  </a:lnTo>
                  <a:lnTo>
                    <a:pt x="3461" y="576"/>
                  </a:lnTo>
                  <a:lnTo>
                    <a:pt x="3472" y="572"/>
                  </a:lnTo>
                  <a:lnTo>
                    <a:pt x="3483" y="568"/>
                  </a:lnTo>
                  <a:lnTo>
                    <a:pt x="3495" y="565"/>
                  </a:lnTo>
                  <a:lnTo>
                    <a:pt x="3507" y="563"/>
                  </a:lnTo>
                  <a:lnTo>
                    <a:pt x="3519" y="561"/>
                  </a:lnTo>
                  <a:lnTo>
                    <a:pt x="3531" y="559"/>
                  </a:lnTo>
                  <a:lnTo>
                    <a:pt x="3544" y="558"/>
                  </a:lnTo>
                  <a:lnTo>
                    <a:pt x="3557" y="557"/>
                  </a:lnTo>
                  <a:lnTo>
                    <a:pt x="3571" y="557"/>
                  </a:lnTo>
                  <a:lnTo>
                    <a:pt x="3589" y="557"/>
                  </a:lnTo>
                  <a:lnTo>
                    <a:pt x="3599" y="558"/>
                  </a:lnTo>
                  <a:lnTo>
                    <a:pt x="3609" y="559"/>
                  </a:lnTo>
                  <a:lnTo>
                    <a:pt x="3629" y="562"/>
                  </a:lnTo>
                  <a:lnTo>
                    <a:pt x="3652" y="566"/>
                  </a:lnTo>
                  <a:lnTo>
                    <a:pt x="3652" y="820"/>
                  </a:lnTo>
                  <a:close/>
                  <a:moveTo>
                    <a:pt x="4253" y="1478"/>
                  </a:moveTo>
                  <a:lnTo>
                    <a:pt x="4253" y="1275"/>
                  </a:lnTo>
                  <a:lnTo>
                    <a:pt x="4238" y="1278"/>
                  </a:lnTo>
                  <a:lnTo>
                    <a:pt x="4224" y="1281"/>
                  </a:lnTo>
                  <a:lnTo>
                    <a:pt x="4211" y="1283"/>
                  </a:lnTo>
                  <a:lnTo>
                    <a:pt x="4199" y="1284"/>
                  </a:lnTo>
                  <a:lnTo>
                    <a:pt x="4174" y="1286"/>
                  </a:lnTo>
                  <a:lnTo>
                    <a:pt x="4147" y="1286"/>
                  </a:lnTo>
                  <a:lnTo>
                    <a:pt x="4125" y="1286"/>
                  </a:lnTo>
                  <a:lnTo>
                    <a:pt x="4116" y="1285"/>
                  </a:lnTo>
                  <a:lnTo>
                    <a:pt x="4106" y="1284"/>
                  </a:lnTo>
                  <a:lnTo>
                    <a:pt x="4089" y="1281"/>
                  </a:lnTo>
                  <a:lnTo>
                    <a:pt x="4081" y="1280"/>
                  </a:lnTo>
                  <a:lnTo>
                    <a:pt x="4074" y="1278"/>
                  </a:lnTo>
                  <a:lnTo>
                    <a:pt x="4066" y="1275"/>
                  </a:lnTo>
                  <a:lnTo>
                    <a:pt x="4060" y="1272"/>
                  </a:lnTo>
                  <a:lnTo>
                    <a:pt x="4053" y="1269"/>
                  </a:lnTo>
                  <a:lnTo>
                    <a:pt x="4047" y="1266"/>
                  </a:lnTo>
                  <a:lnTo>
                    <a:pt x="4042" y="1262"/>
                  </a:lnTo>
                  <a:lnTo>
                    <a:pt x="4036" y="1258"/>
                  </a:lnTo>
                  <a:lnTo>
                    <a:pt x="4031" y="1253"/>
                  </a:lnTo>
                  <a:lnTo>
                    <a:pt x="4027" y="1248"/>
                  </a:lnTo>
                  <a:lnTo>
                    <a:pt x="4022" y="1243"/>
                  </a:lnTo>
                  <a:lnTo>
                    <a:pt x="4019" y="1238"/>
                  </a:lnTo>
                  <a:lnTo>
                    <a:pt x="4012" y="1225"/>
                  </a:lnTo>
                  <a:lnTo>
                    <a:pt x="4009" y="1218"/>
                  </a:lnTo>
                  <a:lnTo>
                    <a:pt x="4006" y="1211"/>
                  </a:lnTo>
                  <a:lnTo>
                    <a:pt x="4004" y="1203"/>
                  </a:lnTo>
                  <a:lnTo>
                    <a:pt x="4001" y="1195"/>
                  </a:lnTo>
                  <a:lnTo>
                    <a:pt x="3998" y="1178"/>
                  </a:lnTo>
                  <a:lnTo>
                    <a:pt x="3997" y="1168"/>
                  </a:lnTo>
                  <a:lnTo>
                    <a:pt x="3996" y="1158"/>
                  </a:lnTo>
                  <a:lnTo>
                    <a:pt x="3994" y="1137"/>
                  </a:lnTo>
                  <a:lnTo>
                    <a:pt x="3994" y="1114"/>
                  </a:lnTo>
                  <a:lnTo>
                    <a:pt x="3994" y="775"/>
                  </a:lnTo>
                  <a:lnTo>
                    <a:pt x="4242" y="775"/>
                  </a:lnTo>
                  <a:lnTo>
                    <a:pt x="4242" y="574"/>
                  </a:lnTo>
                  <a:lnTo>
                    <a:pt x="3994" y="574"/>
                  </a:lnTo>
                  <a:lnTo>
                    <a:pt x="3994" y="280"/>
                  </a:lnTo>
                  <a:lnTo>
                    <a:pt x="3736" y="426"/>
                  </a:lnTo>
                  <a:lnTo>
                    <a:pt x="3736" y="1160"/>
                  </a:lnTo>
                  <a:lnTo>
                    <a:pt x="3736" y="1182"/>
                  </a:lnTo>
                  <a:lnTo>
                    <a:pt x="3737" y="1202"/>
                  </a:lnTo>
                  <a:lnTo>
                    <a:pt x="3739" y="1222"/>
                  </a:lnTo>
                  <a:lnTo>
                    <a:pt x="3741" y="1241"/>
                  </a:lnTo>
                  <a:lnTo>
                    <a:pt x="3742" y="1251"/>
                  </a:lnTo>
                  <a:lnTo>
                    <a:pt x="3744" y="1260"/>
                  </a:lnTo>
                  <a:lnTo>
                    <a:pt x="3747" y="1278"/>
                  </a:lnTo>
                  <a:lnTo>
                    <a:pt x="3751" y="1295"/>
                  </a:lnTo>
                  <a:lnTo>
                    <a:pt x="3756" y="1311"/>
                  </a:lnTo>
                  <a:lnTo>
                    <a:pt x="3762" y="1326"/>
                  </a:lnTo>
                  <a:lnTo>
                    <a:pt x="3768" y="1341"/>
                  </a:lnTo>
                  <a:lnTo>
                    <a:pt x="3775" y="1355"/>
                  </a:lnTo>
                  <a:lnTo>
                    <a:pt x="3782" y="1369"/>
                  </a:lnTo>
                  <a:lnTo>
                    <a:pt x="3790" y="1381"/>
                  </a:lnTo>
                  <a:lnTo>
                    <a:pt x="3799" y="1393"/>
                  </a:lnTo>
                  <a:lnTo>
                    <a:pt x="3804" y="1399"/>
                  </a:lnTo>
                  <a:lnTo>
                    <a:pt x="3809" y="1405"/>
                  </a:lnTo>
                  <a:lnTo>
                    <a:pt x="3814" y="1410"/>
                  </a:lnTo>
                  <a:lnTo>
                    <a:pt x="3819" y="1415"/>
                  </a:lnTo>
                  <a:lnTo>
                    <a:pt x="3830" y="1425"/>
                  </a:lnTo>
                  <a:lnTo>
                    <a:pt x="3842" y="1434"/>
                  </a:lnTo>
                  <a:lnTo>
                    <a:pt x="3854" y="1443"/>
                  </a:lnTo>
                  <a:lnTo>
                    <a:pt x="3867" y="1451"/>
                  </a:lnTo>
                  <a:lnTo>
                    <a:pt x="3881" y="1458"/>
                  </a:lnTo>
                  <a:lnTo>
                    <a:pt x="3896" y="1465"/>
                  </a:lnTo>
                  <a:lnTo>
                    <a:pt x="3911" y="1470"/>
                  </a:lnTo>
                  <a:lnTo>
                    <a:pt x="3919" y="1473"/>
                  </a:lnTo>
                  <a:lnTo>
                    <a:pt x="3927" y="1476"/>
                  </a:lnTo>
                  <a:lnTo>
                    <a:pt x="3944" y="1480"/>
                  </a:lnTo>
                  <a:lnTo>
                    <a:pt x="3961" y="1484"/>
                  </a:lnTo>
                  <a:lnTo>
                    <a:pt x="3979" y="1488"/>
                  </a:lnTo>
                  <a:lnTo>
                    <a:pt x="3998" y="1491"/>
                  </a:lnTo>
                  <a:lnTo>
                    <a:pt x="4018" y="1493"/>
                  </a:lnTo>
                  <a:lnTo>
                    <a:pt x="4038" y="1494"/>
                  </a:lnTo>
                  <a:lnTo>
                    <a:pt x="4060" y="1495"/>
                  </a:lnTo>
                  <a:lnTo>
                    <a:pt x="4082" y="1495"/>
                  </a:lnTo>
                  <a:lnTo>
                    <a:pt x="4104" y="1495"/>
                  </a:lnTo>
                  <a:lnTo>
                    <a:pt x="4125" y="1495"/>
                  </a:lnTo>
                  <a:lnTo>
                    <a:pt x="4146" y="1493"/>
                  </a:lnTo>
                  <a:lnTo>
                    <a:pt x="4167" y="1492"/>
                  </a:lnTo>
                  <a:lnTo>
                    <a:pt x="4187" y="1490"/>
                  </a:lnTo>
                  <a:lnTo>
                    <a:pt x="4208" y="1487"/>
                  </a:lnTo>
                  <a:lnTo>
                    <a:pt x="4230" y="1483"/>
                  </a:lnTo>
                  <a:lnTo>
                    <a:pt x="4253" y="1478"/>
                  </a:lnTo>
                  <a:close/>
                  <a:moveTo>
                    <a:pt x="2979" y="1024"/>
                  </a:moveTo>
                  <a:lnTo>
                    <a:pt x="2978" y="1050"/>
                  </a:lnTo>
                  <a:lnTo>
                    <a:pt x="2976" y="1075"/>
                  </a:lnTo>
                  <a:lnTo>
                    <a:pt x="2974" y="1100"/>
                  </a:lnTo>
                  <a:lnTo>
                    <a:pt x="2970" y="1125"/>
                  </a:lnTo>
                  <a:lnTo>
                    <a:pt x="2966" y="1149"/>
                  </a:lnTo>
                  <a:lnTo>
                    <a:pt x="2960" y="1172"/>
                  </a:lnTo>
                  <a:lnTo>
                    <a:pt x="2954" y="1195"/>
                  </a:lnTo>
                  <a:lnTo>
                    <a:pt x="2950" y="1206"/>
                  </a:lnTo>
                  <a:lnTo>
                    <a:pt x="2946" y="1217"/>
                  </a:lnTo>
                  <a:lnTo>
                    <a:pt x="2938" y="1238"/>
                  </a:lnTo>
                  <a:lnTo>
                    <a:pt x="2928" y="1259"/>
                  </a:lnTo>
                  <a:lnTo>
                    <a:pt x="2918" y="1279"/>
                  </a:lnTo>
                  <a:lnTo>
                    <a:pt x="2907" y="1299"/>
                  </a:lnTo>
                  <a:lnTo>
                    <a:pt x="2896" y="1317"/>
                  </a:lnTo>
                  <a:lnTo>
                    <a:pt x="2883" y="1335"/>
                  </a:lnTo>
                  <a:lnTo>
                    <a:pt x="2876" y="1344"/>
                  </a:lnTo>
                  <a:lnTo>
                    <a:pt x="2870" y="1352"/>
                  </a:lnTo>
                  <a:lnTo>
                    <a:pt x="2863" y="1360"/>
                  </a:lnTo>
                  <a:lnTo>
                    <a:pt x="2855" y="1368"/>
                  </a:lnTo>
                  <a:lnTo>
                    <a:pt x="2848" y="1376"/>
                  </a:lnTo>
                  <a:lnTo>
                    <a:pt x="2840" y="1384"/>
                  </a:lnTo>
                  <a:lnTo>
                    <a:pt x="2833" y="1391"/>
                  </a:lnTo>
                  <a:lnTo>
                    <a:pt x="2825" y="1399"/>
                  </a:lnTo>
                  <a:lnTo>
                    <a:pt x="2817" y="1406"/>
                  </a:lnTo>
                  <a:lnTo>
                    <a:pt x="2808" y="1412"/>
                  </a:lnTo>
                  <a:lnTo>
                    <a:pt x="2791" y="1425"/>
                  </a:lnTo>
                  <a:lnTo>
                    <a:pt x="2783" y="1431"/>
                  </a:lnTo>
                  <a:lnTo>
                    <a:pt x="2774" y="1437"/>
                  </a:lnTo>
                  <a:lnTo>
                    <a:pt x="2755" y="1448"/>
                  </a:lnTo>
                  <a:lnTo>
                    <a:pt x="2746" y="1453"/>
                  </a:lnTo>
                  <a:lnTo>
                    <a:pt x="2736" y="1458"/>
                  </a:lnTo>
                  <a:lnTo>
                    <a:pt x="2716" y="1467"/>
                  </a:lnTo>
                  <a:lnTo>
                    <a:pt x="2696" y="1476"/>
                  </a:lnTo>
                  <a:lnTo>
                    <a:pt x="2686" y="1479"/>
                  </a:lnTo>
                  <a:lnTo>
                    <a:pt x="2675" y="1483"/>
                  </a:lnTo>
                  <a:lnTo>
                    <a:pt x="2665" y="1486"/>
                  </a:lnTo>
                  <a:lnTo>
                    <a:pt x="2654" y="1489"/>
                  </a:lnTo>
                  <a:lnTo>
                    <a:pt x="2632" y="1494"/>
                  </a:lnTo>
                  <a:lnTo>
                    <a:pt x="2609" y="1498"/>
                  </a:lnTo>
                  <a:lnTo>
                    <a:pt x="2598" y="1499"/>
                  </a:lnTo>
                  <a:lnTo>
                    <a:pt x="2586" y="1501"/>
                  </a:lnTo>
                  <a:lnTo>
                    <a:pt x="2563" y="1502"/>
                  </a:lnTo>
                  <a:lnTo>
                    <a:pt x="2551" y="1503"/>
                  </a:lnTo>
                  <a:lnTo>
                    <a:pt x="2539" y="1503"/>
                  </a:lnTo>
                  <a:lnTo>
                    <a:pt x="2513" y="1502"/>
                  </a:lnTo>
                  <a:lnTo>
                    <a:pt x="2501" y="1502"/>
                  </a:lnTo>
                  <a:lnTo>
                    <a:pt x="2488" y="1501"/>
                  </a:lnTo>
                  <a:lnTo>
                    <a:pt x="2475" y="1500"/>
                  </a:lnTo>
                  <a:lnTo>
                    <a:pt x="2462" y="1498"/>
                  </a:lnTo>
                  <a:lnTo>
                    <a:pt x="2439" y="1494"/>
                  </a:lnTo>
                  <a:lnTo>
                    <a:pt x="2415" y="1489"/>
                  </a:lnTo>
                  <a:lnTo>
                    <a:pt x="2393" y="1484"/>
                  </a:lnTo>
                  <a:lnTo>
                    <a:pt x="2382" y="1480"/>
                  </a:lnTo>
                  <a:lnTo>
                    <a:pt x="2371" y="1477"/>
                  </a:lnTo>
                  <a:lnTo>
                    <a:pt x="2350" y="1469"/>
                  </a:lnTo>
                  <a:lnTo>
                    <a:pt x="2329" y="1460"/>
                  </a:lnTo>
                  <a:lnTo>
                    <a:pt x="2319" y="1455"/>
                  </a:lnTo>
                  <a:lnTo>
                    <a:pt x="2309" y="1450"/>
                  </a:lnTo>
                  <a:lnTo>
                    <a:pt x="2290" y="1440"/>
                  </a:lnTo>
                  <a:lnTo>
                    <a:pt x="2272" y="1428"/>
                  </a:lnTo>
                  <a:lnTo>
                    <a:pt x="2254" y="1415"/>
                  </a:lnTo>
                  <a:lnTo>
                    <a:pt x="2246" y="1409"/>
                  </a:lnTo>
                  <a:lnTo>
                    <a:pt x="2237" y="1402"/>
                  </a:lnTo>
                  <a:lnTo>
                    <a:pt x="2221" y="1388"/>
                  </a:lnTo>
                  <a:lnTo>
                    <a:pt x="2206" y="1372"/>
                  </a:lnTo>
                  <a:lnTo>
                    <a:pt x="2199" y="1364"/>
                  </a:lnTo>
                  <a:lnTo>
                    <a:pt x="2192" y="1356"/>
                  </a:lnTo>
                  <a:lnTo>
                    <a:pt x="2185" y="1348"/>
                  </a:lnTo>
                  <a:lnTo>
                    <a:pt x="2178" y="1339"/>
                  </a:lnTo>
                  <a:lnTo>
                    <a:pt x="2172" y="1330"/>
                  </a:lnTo>
                  <a:lnTo>
                    <a:pt x="2166" y="1321"/>
                  </a:lnTo>
                  <a:lnTo>
                    <a:pt x="2154" y="1303"/>
                  </a:lnTo>
                  <a:lnTo>
                    <a:pt x="2143" y="1283"/>
                  </a:lnTo>
                  <a:lnTo>
                    <a:pt x="2138" y="1273"/>
                  </a:lnTo>
                  <a:lnTo>
                    <a:pt x="2133" y="1263"/>
                  </a:lnTo>
                  <a:lnTo>
                    <a:pt x="2124" y="1242"/>
                  </a:lnTo>
                  <a:lnTo>
                    <a:pt x="2115" y="1220"/>
                  </a:lnTo>
                  <a:lnTo>
                    <a:pt x="2108" y="1197"/>
                  </a:lnTo>
                  <a:lnTo>
                    <a:pt x="2101" y="1174"/>
                  </a:lnTo>
                  <a:lnTo>
                    <a:pt x="2096" y="1150"/>
                  </a:lnTo>
                  <a:lnTo>
                    <a:pt x="2094" y="1138"/>
                  </a:lnTo>
                  <a:lnTo>
                    <a:pt x="2092" y="1125"/>
                  </a:lnTo>
                  <a:lnTo>
                    <a:pt x="2088" y="1100"/>
                  </a:lnTo>
                  <a:lnTo>
                    <a:pt x="2085" y="1074"/>
                  </a:lnTo>
                  <a:lnTo>
                    <a:pt x="2085" y="1061"/>
                  </a:lnTo>
                  <a:lnTo>
                    <a:pt x="2084" y="1047"/>
                  </a:lnTo>
                  <a:lnTo>
                    <a:pt x="2083" y="1020"/>
                  </a:lnTo>
                  <a:lnTo>
                    <a:pt x="2084" y="995"/>
                  </a:lnTo>
                  <a:lnTo>
                    <a:pt x="2085" y="983"/>
                  </a:lnTo>
                  <a:lnTo>
                    <a:pt x="2085" y="970"/>
                  </a:lnTo>
                  <a:lnTo>
                    <a:pt x="2088" y="946"/>
                  </a:lnTo>
                  <a:lnTo>
                    <a:pt x="2092" y="922"/>
                  </a:lnTo>
                  <a:lnTo>
                    <a:pt x="2096" y="899"/>
                  </a:lnTo>
                  <a:lnTo>
                    <a:pt x="2102" y="876"/>
                  </a:lnTo>
                  <a:lnTo>
                    <a:pt x="2108" y="854"/>
                  </a:lnTo>
                  <a:lnTo>
                    <a:pt x="2116" y="832"/>
                  </a:lnTo>
                  <a:lnTo>
                    <a:pt x="2124" y="811"/>
                  </a:lnTo>
                  <a:lnTo>
                    <a:pt x="2133" y="791"/>
                  </a:lnTo>
                  <a:lnTo>
                    <a:pt x="2138" y="781"/>
                  </a:lnTo>
                  <a:lnTo>
                    <a:pt x="2144" y="770"/>
                  </a:lnTo>
                  <a:lnTo>
                    <a:pt x="2155" y="751"/>
                  </a:lnTo>
                  <a:lnTo>
                    <a:pt x="2160" y="742"/>
                  </a:lnTo>
                  <a:lnTo>
                    <a:pt x="2166" y="732"/>
                  </a:lnTo>
                  <a:lnTo>
                    <a:pt x="2173" y="723"/>
                  </a:lnTo>
                  <a:lnTo>
                    <a:pt x="2179" y="715"/>
                  </a:lnTo>
                  <a:lnTo>
                    <a:pt x="2193" y="698"/>
                  </a:lnTo>
                  <a:lnTo>
                    <a:pt x="2207" y="681"/>
                  </a:lnTo>
                  <a:lnTo>
                    <a:pt x="2222" y="666"/>
                  </a:lnTo>
                  <a:lnTo>
                    <a:pt x="2238" y="651"/>
                  </a:lnTo>
                  <a:lnTo>
                    <a:pt x="2255" y="637"/>
                  </a:lnTo>
                  <a:lnTo>
                    <a:pt x="2272" y="624"/>
                  </a:lnTo>
                  <a:lnTo>
                    <a:pt x="2290" y="612"/>
                  </a:lnTo>
                  <a:lnTo>
                    <a:pt x="2309" y="601"/>
                  </a:lnTo>
                  <a:lnTo>
                    <a:pt x="2329" y="591"/>
                  </a:lnTo>
                  <a:lnTo>
                    <a:pt x="2349" y="582"/>
                  </a:lnTo>
                  <a:lnTo>
                    <a:pt x="2359" y="577"/>
                  </a:lnTo>
                  <a:lnTo>
                    <a:pt x="2370" y="573"/>
                  </a:lnTo>
                  <a:lnTo>
                    <a:pt x="2391" y="566"/>
                  </a:lnTo>
                  <a:lnTo>
                    <a:pt x="2413" y="560"/>
                  </a:lnTo>
                  <a:lnTo>
                    <a:pt x="2436" y="555"/>
                  </a:lnTo>
                  <a:lnTo>
                    <a:pt x="2447" y="553"/>
                  </a:lnTo>
                  <a:lnTo>
                    <a:pt x="2459" y="551"/>
                  </a:lnTo>
                  <a:lnTo>
                    <a:pt x="2471" y="549"/>
                  </a:lnTo>
                  <a:lnTo>
                    <a:pt x="2483" y="548"/>
                  </a:lnTo>
                  <a:lnTo>
                    <a:pt x="2508" y="546"/>
                  </a:lnTo>
                  <a:lnTo>
                    <a:pt x="2521" y="546"/>
                  </a:lnTo>
                  <a:lnTo>
                    <a:pt x="2533" y="545"/>
                  </a:lnTo>
                  <a:lnTo>
                    <a:pt x="2559" y="546"/>
                  </a:lnTo>
                  <a:lnTo>
                    <a:pt x="2585" y="548"/>
                  </a:lnTo>
                  <a:lnTo>
                    <a:pt x="2610" y="551"/>
                  </a:lnTo>
                  <a:lnTo>
                    <a:pt x="2634" y="554"/>
                  </a:lnTo>
                  <a:lnTo>
                    <a:pt x="2657" y="559"/>
                  </a:lnTo>
                  <a:lnTo>
                    <a:pt x="2679" y="566"/>
                  </a:lnTo>
                  <a:lnTo>
                    <a:pt x="2701" y="573"/>
                  </a:lnTo>
                  <a:lnTo>
                    <a:pt x="2722" y="581"/>
                  </a:lnTo>
                  <a:lnTo>
                    <a:pt x="2742" y="590"/>
                  </a:lnTo>
                  <a:lnTo>
                    <a:pt x="2762" y="600"/>
                  </a:lnTo>
                  <a:lnTo>
                    <a:pt x="2780" y="611"/>
                  </a:lnTo>
                  <a:lnTo>
                    <a:pt x="2798" y="623"/>
                  </a:lnTo>
                  <a:lnTo>
                    <a:pt x="2815" y="636"/>
                  </a:lnTo>
                  <a:lnTo>
                    <a:pt x="2832" y="650"/>
                  </a:lnTo>
                  <a:lnTo>
                    <a:pt x="2847" y="664"/>
                  </a:lnTo>
                  <a:lnTo>
                    <a:pt x="2862" y="680"/>
                  </a:lnTo>
                  <a:lnTo>
                    <a:pt x="2876" y="696"/>
                  </a:lnTo>
                  <a:lnTo>
                    <a:pt x="2889" y="713"/>
                  </a:lnTo>
                  <a:lnTo>
                    <a:pt x="2901" y="731"/>
                  </a:lnTo>
                  <a:lnTo>
                    <a:pt x="2907" y="740"/>
                  </a:lnTo>
                  <a:lnTo>
                    <a:pt x="2912" y="749"/>
                  </a:lnTo>
                  <a:lnTo>
                    <a:pt x="2917" y="759"/>
                  </a:lnTo>
                  <a:lnTo>
                    <a:pt x="2923" y="769"/>
                  </a:lnTo>
                  <a:lnTo>
                    <a:pt x="2932" y="790"/>
                  </a:lnTo>
                  <a:lnTo>
                    <a:pt x="2941" y="810"/>
                  </a:lnTo>
                  <a:lnTo>
                    <a:pt x="2949" y="832"/>
                  </a:lnTo>
                  <a:lnTo>
                    <a:pt x="2956" y="854"/>
                  </a:lnTo>
                  <a:lnTo>
                    <a:pt x="2962" y="876"/>
                  </a:lnTo>
                  <a:lnTo>
                    <a:pt x="2967" y="899"/>
                  </a:lnTo>
                  <a:lnTo>
                    <a:pt x="2971" y="923"/>
                  </a:lnTo>
                  <a:lnTo>
                    <a:pt x="2974" y="948"/>
                  </a:lnTo>
                  <a:lnTo>
                    <a:pt x="2977" y="972"/>
                  </a:lnTo>
                  <a:lnTo>
                    <a:pt x="2978" y="998"/>
                  </a:lnTo>
                  <a:lnTo>
                    <a:pt x="2979" y="1024"/>
                  </a:lnTo>
                  <a:close/>
                  <a:moveTo>
                    <a:pt x="2718" y="1022"/>
                  </a:moveTo>
                  <a:lnTo>
                    <a:pt x="2718" y="1007"/>
                  </a:lnTo>
                  <a:lnTo>
                    <a:pt x="2717" y="992"/>
                  </a:lnTo>
                  <a:lnTo>
                    <a:pt x="2716" y="978"/>
                  </a:lnTo>
                  <a:lnTo>
                    <a:pt x="2715" y="964"/>
                  </a:lnTo>
                  <a:lnTo>
                    <a:pt x="2713" y="951"/>
                  </a:lnTo>
                  <a:lnTo>
                    <a:pt x="2711" y="938"/>
                  </a:lnTo>
                  <a:lnTo>
                    <a:pt x="2709" y="926"/>
                  </a:lnTo>
                  <a:lnTo>
                    <a:pt x="2706" y="913"/>
                  </a:lnTo>
                  <a:lnTo>
                    <a:pt x="2702" y="902"/>
                  </a:lnTo>
                  <a:lnTo>
                    <a:pt x="2699" y="890"/>
                  </a:lnTo>
                  <a:lnTo>
                    <a:pt x="2695" y="880"/>
                  </a:lnTo>
                  <a:lnTo>
                    <a:pt x="2690" y="869"/>
                  </a:lnTo>
                  <a:lnTo>
                    <a:pt x="2685" y="859"/>
                  </a:lnTo>
                  <a:lnTo>
                    <a:pt x="2680" y="850"/>
                  </a:lnTo>
                  <a:lnTo>
                    <a:pt x="2675" y="841"/>
                  </a:lnTo>
                  <a:lnTo>
                    <a:pt x="2669" y="832"/>
                  </a:lnTo>
                  <a:lnTo>
                    <a:pt x="2663" y="824"/>
                  </a:lnTo>
                  <a:lnTo>
                    <a:pt x="2657" y="816"/>
                  </a:lnTo>
                  <a:lnTo>
                    <a:pt x="2650" y="809"/>
                  </a:lnTo>
                  <a:lnTo>
                    <a:pt x="2643" y="802"/>
                  </a:lnTo>
                  <a:lnTo>
                    <a:pt x="2635" y="796"/>
                  </a:lnTo>
                  <a:lnTo>
                    <a:pt x="2627" y="791"/>
                  </a:lnTo>
                  <a:lnTo>
                    <a:pt x="2619" y="785"/>
                  </a:lnTo>
                  <a:lnTo>
                    <a:pt x="2611" y="781"/>
                  </a:lnTo>
                  <a:lnTo>
                    <a:pt x="2602" y="776"/>
                  </a:lnTo>
                  <a:lnTo>
                    <a:pt x="2593" y="772"/>
                  </a:lnTo>
                  <a:lnTo>
                    <a:pt x="2584" y="769"/>
                  </a:lnTo>
                  <a:lnTo>
                    <a:pt x="2574" y="767"/>
                  </a:lnTo>
                  <a:lnTo>
                    <a:pt x="2565" y="765"/>
                  </a:lnTo>
                  <a:lnTo>
                    <a:pt x="2554" y="763"/>
                  </a:lnTo>
                  <a:lnTo>
                    <a:pt x="2544" y="762"/>
                  </a:lnTo>
                  <a:lnTo>
                    <a:pt x="2533" y="762"/>
                  </a:lnTo>
                  <a:lnTo>
                    <a:pt x="2523" y="762"/>
                  </a:lnTo>
                  <a:lnTo>
                    <a:pt x="2512" y="763"/>
                  </a:lnTo>
                  <a:lnTo>
                    <a:pt x="2502" y="765"/>
                  </a:lnTo>
                  <a:lnTo>
                    <a:pt x="2492" y="767"/>
                  </a:lnTo>
                  <a:lnTo>
                    <a:pt x="2481" y="769"/>
                  </a:lnTo>
                  <a:lnTo>
                    <a:pt x="2472" y="772"/>
                  </a:lnTo>
                  <a:lnTo>
                    <a:pt x="2463" y="776"/>
                  </a:lnTo>
                  <a:lnTo>
                    <a:pt x="2454" y="781"/>
                  </a:lnTo>
                  <a:lnTo>
                    <a:pt x="2446" y="786"/>
                  </a:lnTo>
                  <a:lnTo>
                    <a:pt x="2437" y="791"/>
                  </a:lnTo>
                  <a:lnTo>
                    <a:pt x="2429" y="797"/>
                  </a:lnTo>
                  <a:lnTo>
                    <a:pt x="2422" y="803"/>
                  </a:lnTo>
                  <a:lnTo>
                    <a:pt x="2415" y="810"/>
                  </a:lnTo>
                  <a:lnTo>
                    <a:pt x="2408" y="817"/>
                  </a:lnTo>
                  <a:lnTo>
                    <a:pt x="2401" y="825"/>
                  </a:lnTo>
                  <a:lnTo>
                    <a:pt x="2395" y="833"/>
                  </a:lnTo>
                  <a:lnTo>
                    <a:pt x="2389" y="842"/>
                  </a:lnTo>
                  <a:lnTo>
                    <a:pt x="2383" y="851"/>
                  </a:lnTo>
                  <a:lnTo>
                    <a:pt x="2378" y="860"/>
                  </a:lnTo>
                  <a:lnTo>
                    <a:pt x="2373" y="870"/>
                  </a:lnTo>
                  <a:lnTo>
                    <a:pt x="2368" y="881"/>
                  </a:lnTo>
                  <a:lnTo>
                    <a:pt x="2364" y="891"/>
                  </a:lnTo>
                  <a:lnTo>
                    <a:pt x="2360" y="903"/>
                  </a:lnTo>
                  <a:lnTo>
                    <a:pt x="2357" y="914"/>
                  </a:lnTo>
                  <a:lnTo>
                    <a:pt x="2354" y="926"/>
                  </a:lnTo>
                  <a:lnTo>
                    <a:pt x="2351" y="939"/>
                  </a:lnTo>
                  <a:lnTo>
                    <a:pt x="2349" y="951"/>
                  </a:lnTo>
                  <a:lnTo>
                    <a:pt x="2347" y="964"/>
                  </a:lnTo>
                  <a:lnTo>
                    <a:pt x="2346" y="978"/>
                  </a:lnTo>
                  <a:lnTo>
                    <a:pt x="2344" y="991"/>
                  </a:lnTo>
                  <a:lnTo>
                    <a:pt x="2344" y="1005"/>
                  </a:lnTo>
                  <a:lnTo>
                    <a:pt x="2344" y="1020"/>
                  </a:lnTo>
                  <a:lnTo>
                    <a:pt x="2344" y="1034"/>
                  </a:lnTo>
                  <a:lnTo>
                    <a:pt x="2344" y="1049"/>
                  </a:lnTo>
                  <a:lnTo>
                    <a:pt x="2346" y="1063"/>
                  </a:lnTo>
                  <a:lnTo>
                    <a:pt x="2347" y="1076"/>
                  </a:lnTo>
                  <a:lnTo>
                    <a:pt x="2349" y="1090"/>
                  </a:lnTo>
                  <a:lnTo>
                    <a:pt x="2351" y="1103"/>
                  </a:lnTo>
                  <a:lnTo>
                    <a:pt x="2357" y="1127"/>
                  </a:lnTo>
                  <a:lnTo>
                    <a:pt x="2361" y="1139"/>
                  </a:lnTo>
                  <a:lnTo>
                    <a:pt x="2365" y="1150"/>
                  </a:lnTo>
                  <a:lnTo>
                    <a:pt x="2369" y="1162"/>
                  </a:lnTo>
                  <a:lnTo>
                    <a:pt x="2374" y="1172"/>
                  </a:lnTo>
                  <a:lnTo>
                    <a:pt x="2379" y="1182"/>
                  </a:lnTo>
                  <a:lnTo>
                    <a:pt x="2384" y="1192"/>
                  </a:lnTo>
                  <a:lnTo>
                    <a:pt x="2396" y="1210"/>
                  </a:lnTo>
                  <a:lnTo>
                    <a:pt x="2402" y="1219"/>
                  </a:lnTo>
                  <a:lnTo>
                    <a:pt x="2409" y="1227"/>
                  </a:lnTo>
                  <a:lnTo>
                    <a:pt x="2416" y="1234"/>
                  </a:lnTo>
                  <a:lnTo>
                    <a:pt x="2424" y="1241"/>
                  </a:lnTo>
                  <a:lnTo>
                    <a:pt x="2431" y="1247"/>
                  </a:lnTo>
                  <a:lnTo>
                    <a:pt x="2439" y="1253"/>
                  </a:lnTo>
                  <a:lnTo>
                    <a:pt x="2448" y="1259"/>
                  </a:lnTo>
                  <a:lnTo>
                    <a:pt x="2457" y="1264"/>
                  </a:lnTo>
                  <a:lnTo>
                    <a:pt x="2465" y="1268"/>
                  </a:lnTo>
                  <a:lnTo>
                    <a:pt x="2475" y="1272"/>
                  </a:lnTo>
                  <a:lnTo>
                    <a:pt x="2484" y="1275"/>
                  </a:lnTo>
                  <a:lnTo>
                    <a:pt x="2495" y="1278"/>
                  </a:lnTo>
                  <a:lnTo>
                    <a:pt x="2505" y="1280"/>
                  </a:lnTo>
                  <a:lnTo>
                    <a:pt x="2516" y="1281"/>
                  </a:lnTo>
                  <a:lnTo>
                    <a:pt x="2526" y="1282"/>
                  </a:lnTo>
                  <a:lnTo>
                    <a:pt x="2537" y="1283"/>
                  </a:lnTo>
                  <a:lnTo>
                    <a:pt x="2548" y="1282"/>
                  </a:lnTo>
                  <a:lnTo>
                    <a:pt x="2558" y="1281"/>
                  </a:lnTo>
                  <a:lnTo>
                    <a:pt x="2568" y="1280"/>
                  </a:lnTo>
                  <a:lnTo>
                    <a:pt x="2578" y="1278"/>
                  </a:lnTo>
                  <a:lnTo>
                    <a:pt x="2587" y="1275"/>
                  </a:lnTo>
                  <a:lnTo>
                    <a:pt x="2596" y="1272"/>
                  </a:lnTo>
                  <a:lnTo>
                    <a:pt x="2600" y="1271"/>
                  </a:lnTo>
                  <a:lnTo>
                    <a:pt x="2605" y="1269"/>
                  </a:lnTo>
                  <a:lnTo>
                    <a:pt x="2613" y="1264"/>
                  </a:lnTo>
                  <a:lnTo>
                    <a:pt x="2622" y="1260"/>
                  </a:lnTo>
                  <a:lnTo>
                    <a:pt x="2630" y="1255"/>
                  </a:lnTo>
                  <a:lnTo>
                    <a:pt x="2637" y="1249"/>
                  </a:lnTo>
                  <a:lnTo>
                    <a:pt x="2644" y="1243"/>
                  </a:lnTo>
                  <a:lnTo>
                    <a:pt x="2651" y="1236"/>
                  </a:lnTo>
                  <a:lnTo>
                    <a:pt x="2658" y="1229"/>
                  </a:lnTo>
                  <a:lnTo>
                    <a:pt x="2664" y="1221"/>
                  </a:lnTo>
                  <a:lnTo>
                    <a:pt x="2670" y="1213"/>
                  </a:lnTo>
                  <a:lnTo>
                    <a:pt x="2676" y="1204"/>
                  </a:lnTo>
                  <a:lnTo>
                    <a:pt x="2681" y="1195"/>
                  </a:lnTo>
                  <a:lnTo>
                    <a:pt x="2686" y="1185"/>
                  </a:lnTo>
                  <a:lnTo>
                    <a:pt x="2691" y="1175"/>
                  </a:lnTo>
                  <a:lnTo>
                    <a:pt x="2695" y="1165"/>
                  </a:lnTo>
                  <a:lnTo>
                    <a:pt x="2699" y="1154"/>
                  </a:lnTo>
                  <a:lnTo>
                    <a:pt x="2703" y="1142"/>
                  </a:lnTo>
                  <a:lnTo>
                    <a:pt x="2706" y="1131"/>
                  </a:lnTo>
                  <a:lnTo>
                    <a:pt x="2709" y="1118"/>
                  </a:lnTo>
                  <a:lnTo>
                    <a:pt x="2711" y="1106"/>
                  </a:lnTo>
                  <a:lnTo>
                    <a:pt x="2713" y="1093"/>
                  </a:lnTo>
                  <a:lnTo>
                    <a:pt x="2715" y="1079"/>
                  </a:lnTo>
                  <a:lnTo>
                    <a:pt x="2717" y="1065"/>
                  </a:lnTo>
                  <a:lnTo>
                    <a:pt x="2718" y="1051"/>
                  </a:lnTo>
                  <a:lnTo>
                    <a:pt x="2718" y="1037"/>
                  </a:lnTo>
                  <a:lnTo>
                    <a:pt x="2718" y="1022"/>
                  </a:lnTo>
                  <a:close/>
                  <a:moveTo>
                    <a:pt x="5165" y="1037"/>
                  </a:moveTo>
                  <a:lnTo>
                    <a:pt x="5165" y="570"/>
                  </a:lnTo>
                  <a:lnTo>
                    <a:pt x="4907" y="570"/>
                  </a:lnTo>
                  <a:lnTo>
                    <a:pt x="4907" y="1037"/>
                  </a:lnTo>
                  <a:lnTo>
                    <a:pt x="4906" y="1070"/>
                  </a:lnTo>
                  <a:lnTo>
                    <a:pt x="4905" y="1100"/>
                  </a:lnTo>
                  <a:lnTo>
                    <a:pt x="4904" y="1114"/>
                  </a:lnTo>
                  <a:lnTo>
                    <a:pt x="4903" y="1127"/>
                  </a:lnTo>
                  <a:lnTo>
                    <a:pt x="4900" y="1152"/>
                  </a:lnTo>
                  <a:lnTo>
                    <a:pt x="4895" y="1174"/>
                  </a:lnTo>
                  <a:lnTo>
                    <a:pt x="4890" y="1194"/>
                  </a:lnTo>
                  <a:lnTo>
                    <a:pt x="4887" y="1203"/>
                  </a:lnTo>
                  <a:lnTo>
                    <a:pt x="4883" y="1211"/>
                  </a:lnTo>
                  <a:lnTo>
                    <a:pt x="4879" y="1219"/>
                  </a:lnTo>
                  <a:lnTo>
                    <a:pt x="4875" y="1226"/>
                  </a:lnTo>
                  <a:lnTo>
                    <a:pt x="4866" y="1240"/>
                  </a:lnTo>
                  <a:lnTo>
                    <a:pt x="4860" y="1245"/>
                  </a:lnTo>
                  <a:lnTo>
                    <a:pt x="4855" y="1251"/>
                  </a:lnTo>
                  <a:lnTo>
                    <a:pt x="4849" y="1255"/>
                  </a:lnTo>
                  <a:lnTo>
                    <a:pt x="4843" y="1260"/>
                  </a:lnTo>
                  <a:lnTo>
                    <a:pt x="4836" y="1264"/>
                  </a:lnTo>
                  <a:lnTo>
                    <a:pt x="4829" y="1267"/>
                  </a:lnTo>
                  <a:lnTo>
                    <a:pt x="4821" y="1270"/>
                  </a:lnTo>
                  <a:lnTo>
                    <a:pt x="4813" y="1273"/>
                  </a:lnTo>
                  <a:lnTo>
                    <a:pt x="4805" y="1275"/>
                  </a:lnTo>
                  <a:lnTo>
                    <a:pt x="4796" y="1276"/>
                  </a:lnTo>
                  <a:lnTo>
                    <a:pt x="4787" y="1278"/>
                  </a:lnTo>
                  <a:lnTo>
                    <a:pt x="4777" y="1279"/>
                  </a:lnTo>
                  <a:lnTo>
                    <a:pt x="4767" y="1279"/>
                  </a:lnTo>
                  <a:lnTo>
                    <a:pt x="4757" y="1279"/>
                  </a:lnTo>
                  <a:lnTo>
                    <a:pt x="4746" y="1279"/>
                  </a:lnTo>
                  <a:lnTo>
                    <a:pt x="4735" y="1279"/>
                  </a:lnTo>
                  <a:lnTo>
                    <a:pt x="4725" y="1278"/>
                  </a:lnTo>
                  <a:lnTo>
                    <a:pt x="4715" y="1276"/>
                  </a:lnTo>
                  <a:lnTo>
                    <a:pt x="4706" y="1275"/>
                  </a:lnTo>
                  <a:lnTo>
                    <a:pt x="4697" y="1273"/>
                  </a:lnTo>
                  <a:lnTo>
                    <a:pt x="4689" y="1270"/>
                  </a:lnTo>
                  <a:lnTo>
                    <a:pt x="4681" y="1267"/>
                  </a:lnTo>
                  <a:lnTo>
                    <a:pt x="4674" y="1264"/>
                  </a:lnTo>
                  <a:lnTo>
                    <a:pt x="4667" y="1260"/>
                  </a:lnTo>
                  <a:lnTo>
                    <a:pt x="4660" y="1256"/>
                  </a:lnTo>
                  <a:lnTo>
                    <a:pt x="4654" y="1251"/>
                  </a:lnTo>
                  <a:lnTo>
                    <a:pt x="4648" y="1246"/>
                  </a:lnTo>
                  <a:lnTo>
                    <a:pt x="4642" y="1241"/>
                  </a:lnTo>
                  <a:lnTo>
                    <a:pt x="4637" y="1235"/>
                  </a:lnTo>
                  <a:lnTo>
                    <a:pt x="4632" y="1228"/>
                  </a:lnTo>
                  <a:lnTo>
                    <a:pt x="4627" y="1221"/>
                  </a:lnTo>
                  <a:lnTo>
                    <a:pt x="4623" y="1214"/>
                  </a:lnTo>
                  <a:lnTo>
                    <a:pt x="4619" y="1206"/>
                  </a:lnTo>
                  <a:lnTo>
                    <a:pt x="4616" y="1197"/>
                  </a:lnTo>
                  <a:lnTo>
                    <a:pt x="4613" y="1188"/>
                  </a:lnTo>
                  <a:lnTo>
                    <a:pt x="4610" y="1179"/>
                  </a:lnTo>
                  <a:lnTo>
                    <a:pt x="4607" y="1169"/>
                  </a:lnTo>
                  <a:lnTo>
                    <a:pt x="4605" y="1158"/>
                  </a:lnTo>
                  <a:lnTo>
                    <a:pt x="4603" y="1147"/>
                  </a:lnTo>
                  <a:lnTo>
                    <a:pt x="4601" y="1135"/>
                  </a:lnTo>
                  <a:lnTo>
                    <a:pt x="4600" y="1123"/>
                  </a:lnTo>
                  <a:lnTo>
                    <a:pt x="4599" y="1110"/>
                  </a:lnTo>
                  <a:lnTo>
                    <a:pt x="4598" y="1096"/>
                  </a:lnTo>
                  <a:lnTo>
                    <a:pt x="4597" y="1082"/>
                  </a:lnTo>
                  <a:lnTo>
                    <a:pt x="4597" y="1052"/>
                  </a:lnTo>
                  <a:lnTo>
                    <a:pt x="4597" y="570"/>
                  </a:lnTo>
                  <a:lnTo>
                    <a:pt x="4338" y="570"/>
                  </a:lnTo>
                  <a:lnTo>
                    <a:pt x="4338" y="1048"/>
                  </a:lnTo>
                  <a:lnTo>
                    <a:pt x="4339" y="1067"/>
                  </a:lnTo>
                  <a:lnTo>
                    <a:pt x="4339" y="1084"/>
                  </a:lnTo>
                  <a:lnTo>
                    <a:pt x="4340" y="1118"/>
                  </a:lnTo>
                  <a:lnTo>
                    <a:pt x="4342" y="1149"/>
                  </a:lnTo>
                  <a:lnTo>
                    <a:pt x="4345" y="1178"/>
                  </a:lnTo>
                  <a:lnTo>
                    <a:pt x="4347" y="1192"/>
                  </a:lnTo>
                  <a:lnTo>
                    <a:pt x="4349" y="1205"/>
                  </a:lnTo>
                  <a:lnTo>
                    <a:pt x="4353" y="1230"/>
                  </a:lnTo>
                  <a:lnTo>
                    <a:pt x="4356" y="1242"/>
                  </a:lnTo>
                  <a:lnTo>
                    <a:pt x="4359" y="1254"/>
                  </a:lnTo>
                  <a:lnTo>
                    <a:pt x="4362" y="1265"/>
                  </a:lnTo>
                  <a:lnTo>
                    <a:pt x="4366" y="1275"/>
                  </a:lnTo>
                  <a:lnTo>
                    <a:pt x="4373" y="1296"/>
                  </a:lnTo>
                  <a:lnTo>
                    <a:pt x="4382" y="1315"/>
                  </a:lnTo>
                  <a:lnTo>
                    <a:pt x="4392" y="1333"/>
                  </a:lnTo>
                  <a:lnTo>
                    <a:pt x="4398" y="1341"/>
                  </a:lnTo>
                  <a:lnTo>
                    <a:pt x="4404" y="1350"/>
                  </a:lnTo>
                  <a:lnTo>
                    <a:pt x="4410" y="1358"/>
                  </a:lnTo>
                  <a:lnTo>
                    <a:pt x="4416" y="1366"/>
                  </a:lnTo>
                  <a:lnTo>
                    <a:pt x="4423" y="1373"/>
                  </a:lnTo>
                  <a:lnTo>
                    <a:pt x="4430" y="1381"/>
                  </a:lnTo>
                  <a:lnTo>
                    <a:pt x="4437" y="1388"/>
                  </a:lnTo>
                  <a:lnTo>
                    <a:pt x="4445" y="1396"/>
                  </a:lnTo>
                  <a:lnTo>
                    <a:pt x="4461" y="1410"/>
                  </a:lnTo>
                  <a:lnTo>
                    <a:pt x="4475" y="1421"/>
                  </a:lnTo>
                  <a:lnTo>
                    <a:pt x="4489" y="1431"/>
                  </a:lnTo>
                  <a:lnTo>
                    <a:pt x="4505" y="1440"/>
                  </a:lnTo>
                  <a:lnTo>
                    <a:pt x="4520" y="1449"/>
                  </a:lnTo>
                  <a:lnTo>
                    <a:pt x="4537" y="1457"/>
                  </a:lnTo>
                  <a:lnTo>
                    <a:pt x="4554" y="1464"/>
                  </a:lnTo>
                  <a:lnTo>
                    <a:pt x="4572" y="1471"/>
                  </a:lnTo>
                  <a:lnTo>
                    <a:pt x="4590" y="1477"/>
                  </a:lnTo>
                  <a:lnTo>
                    <a:pt x="4609" y="1482"/>
                  </a:lnTo>
                  <a:lnTo>
                    <a:pt x="4619" y="1484"/>
                  </a:lnTo>
                  <a:lnTo>
                    <a:pt x="4628" y="1486"/>
                  </a:lnTo>
                  <a:lnTo>
                    <a:pt x="4638" y="1489"/>
                  </a:lnTo>
                  <a:lnTo>
                    <a:pt x="4648" y="1490"/>
                  </a:lnTo>
                  <a:lnTo>
                    <a:pt x="4669" y="1494"/>
                  </a:lnTo>
                  <a:lnTo>
                    <a:pt x="4689" y="1496"/>
                  </a:lnTo>
                  <a:lnTo>
                    <a:pt x="4711" y="1498"/>
                  </a:lnTo>
                  <a:lnTo>
                    <a:pt x="4732" y="1499"/>
                  </a:lnTo>
                  <a:lnTo>
                    <a:pt x="4755" y="1499"/>
                  </a:lnTo>
                  <a:lnTo>
                    <a:pt x="4781" y="1499"/>
                  </a:lnTo>
                  <a:lnTo>
                    <a:pt x="4806" y="1497"/>
                  </a:lnTo>
                  <a:lnTo>
                    <a:pt x="4818" y="1496"/>
                  </a:lnTo>
                  <a:lnTo>
                    <a:pt x="4831" y="1494"/>
                  </a:lnTo>
                  <a:lnTo>
                    <a:pt x="4855" y="1491"/>
                  </a:lnTo>
                  <a:lnTo>
                    <a:pt x="4878" y="1486"/>
                  </a:lnTo>
                  <a:lnTo>
                    <a:pt x="4900" y="1480"/>
                  </a:lnTo>
                  <a:lnTo>
                    <a:pt x="4911" y="1477"/>
                  </a:lnTo>
                  <a:lnTo>
                    <a:pt x="4922" y="1474"/>
                  </a:lnTo>
                  <a:lnTo>
                    <a:pt x="4943" y="1466"/>
                  </a:lnTo>
                  <a:lnTo>
                    <a:pt x="4953" y="1462"/>
                  </a:lnTo>
                  <a:lnTo>
                    <a:pt x="4963" y="1457"/>
                  </a:lnTo>
                  <a:lnTo>
                    <a:pt x="4983" y="1448"/>
                  </a:lnTo>
                  <a:lnTo>
                    <a:pt x="5001" y="1437"/>
                  </a:lnTo>
                  <a:lnTo>
                    <a:pt x="5019" y="1426"/>
                  </a:lnTo>
                  <a:lnTo>
                    <a:pt x="5036" y="1413"/>
                  </a:lnTo>
                  <a:lnTo>
                    <a:pt x="5044" y="1407"/>
                  </a:lnTo>
                  <a:lnTo>
                    <a:pt x="5052" y="1400"/>
                  </a:lnTo>
                  <a:lnTo>
                    <a:pt x="5059" y="1393"/>
                  </a:lnTo>
                  <a:lnTo>
                    <a:pt x="5066" y="1386"/>
                  </a:lnTo>
                  <a:lnTo>
                    <a:pt x="5080" y="1370"/>
                  </a:lnTo>
                  <a:lnTo>
                    <a:pt x="5091" y="1357"/>
                  </a:lnTo>
                  <a:lnTo>
                    <a:pt x="5096" y="1350"/>
                  </a:lnTo>
                  <a:lnTo>
                    <a:pt x="5101" y="1344"/>
                  </a:lnTo>
                  <a:lnTo>
                    <a:pt x="5106" y="1336"/>
                  </a:lnTo>
                  <a:lnTo>
                    <a:pt x="5110" y="1329"/>
                  </a:lnTo>
                  <a:lnTo>
                    <a:pt x="5118" y="1314"/>
                  </a:lnTo>
                  <a:lnTo>
                    <a:pt x="5126" y="1298"/>
                  </a:lnTo>
                  <a:lnTo>
                    <a:pt x="5133" y="1280"/>
                  </a:lnTo>
                  <a:lnTo>
                    <a:pt x="5139" y="1262"/>
                  </a:lnTo>
                  <a:lnTo>
                    <a:pt x="5145" y="1243"/>
                  </a:lnTo>
                  <a:lnTo>
                    <a:pt x="5150" y="1222"/>
                  </a:lnTo>
                  <a:lnTo>
                    <a:pt x="5154" y="1200"/>
                  </a:lnTo>
                  <a:lnTo>
                    <a:pt x="5157" y="1177"/>
                  </a:lnTo>
                  <a:lnTo>
                    <a:pt x="5160" y="1152"/>
                  </a:lnTo>
                  <a:lnTo>
                    <a:pt x="5162" y="1126"/>
                  </a:lnTo>
                  <a:lnTo>
                    <a:pt x="5163" y="1112"/>
                  </a:lnTo>
                  <a:lnTo>
                    <a:pt x="5164" y="1098"/>
                  </a:lnTo>
                  <a:lnTo>
                    <a:pt x="5165" y="1068"/>
                  </a:lnTo>
                  <a:lnTo>
                    <a:pt x="5165" y="1037"/>
                  </a:lnTo>
                  <a:close/>
                  <a:moveTo>
                    <a:pt x="6630" y="1478"/>
                  </a:moveTo>
                  <a:lnTo>
                    <a:pt x="6630" y="957"/>
                  </a:lnTo>
                  <a:lnTo>
                    <a:pt x="6629" y="905"/>
                  </a:lnTo>
                  <a:lnTo>
                    <a:pt x="6629" y="881"/>
                  </a:lnTo>
                  <a:lnTo>
                    <a:pt x="6628" y="859"/>
                  </a:lnTo>
                  <a:lnTo>
                    <a:pt x="6626" y="838"/>
                  </a:lnTo>
                  <a:lnTo>
                    <a:pt x="6625" y="819"/>
                  </a:lnTo>
                  <a:lnTo>
                    <a:pt x="6623" y="801"/>
                  </a:lnTo>
                  <a:lnTo>
                    <a:pt x="6620" y="784"/>
                  </a:lnTo>
                  <a:lnTo>
                    <a:pt x="6617" y="767"/>
                  </a:lnTo>
                  <a:lnTo>
                    <a:pt x="6614" y="752"/>
                  </a:lnTo>
                  <a:lnTo>
                    <a:pt x="6611" y="738"/>
                  </a:lnTo>
                  <a:lnTo>
                    <a:pt x="6607" y="725"/>
                  </a:lnTo>
                  <a:lnTo>
                    <a:pt x="6602" y="713"/>
                  </a:lnTo>
                  <a:lnTo>
                    <a:pt x="6597" y="701"/>
                  </a:lnTo>
                  <a:lnTo>
                    <a:pt x="6592" y="690"/>
                  </a:lnTo>
                  <a:lnTo>
                    <a:pt x="6586" y="680"/>
                  </a:lnTo>
                  <a:lnTo>
                    <a:pt x="6582" y="672"/>
                  </a:lnTo>
                  <a:lnTo>
                    <a:pt x="6577" y="665"/>
                  </a:lnTo>
                  <a:lnTo>
                    <a:pt x="6567" y="651"/>
                  </a:lnTo>
                  <a:lnTo>
                    <a:pt x="6561" y="645"/>
                  </a:lnTo>
                  <a:lnTo>
                    <a:pt x="6556" y="638"/>
                  </a:lnTo>
                  <a:lnTo>
                    <a:pt x="6543" y="626"/>
                  </a:lnTo>
                  <a:lnTo>
                    <a:pt x="6530" y="615"/>
                  </a:lnTo>
                  <a:lnTo>
                    <a:pt x="6523" y="609"/>
                  </a:lnTo>
                  <a:lnTo>
                    <a:pt x="6516" y="604"/>
                  </a:lnTo>
                  <a:lnTo>
                    <a:pt x="6501" y="594"/>
                  </a:lnTo>
                  <a:lnTo>
                    <a:pt x="6485" y="586"/>
                  </a:lnTo>
                  <a:lnTo>
                    <a:pt x="6477" y="582"/>
                  </a:lnTo>
                  <a:lnTo>
                    <a:pt x="6468" y="578"/>
                  </a:lnTo>
                  <a:lnTo>
                    <a:pt x="6451" y="571"/>
                  </a:lnTo>
                  <a:lnTo>
                    <a:pt x="6433" y="565"/>
                  </a:lnTo>
                  <a:lnTo>
                    <a:pt x="6414" y="560"/>
                  </a:lnTo>
                  <a:lnTo>
                    <a:pt x="6405" y="558"/>
                  </a:lnTo>
                  <a:lnTo>
                    <a:pt x="6395" y="556"/>
                  </a:lnTo>
                  <a:lnTo>
                    <a:pt x="6375" y="553"/>
                  </a:lnTo>
                  <a:lnTo>
                    <a:pt x="6355" y="552"/>
                  </a:lnTo>
                  <a:lnTo>
                    <a:pt x="6345" y="551"/>
                  </a:lnTo>
                  <a:lnTo>
                    <a:pt x="6335" y="551"/>
                  </a:lnTo>
                  <a:lnTo>
                    <a:pt x="6322" y="551"/>
                  </a:lnTo>
                  <a:lnTo>
                    <a:pt x="6310" y="552"/>
                  </a:lnTo>
                  <a:lnTo>
                    <a:pt x="6298" y="553"/>
                  </a:lnTo>
                  <a:lnTo>
                    <a:pt x="6286" y="554"/>
                  </a:lnTo>
                  <a:lnTo>
                    <a:pt x="6275" y="556"/>
                  </a:lnTo>
                  <a:lnTo>
                    <a:pt x="6264" y="558"/>
                  </a:lnTo>
                  <a:lnTo>
                    <a:pt x="6253" y="561"/>
                  </a:lnTo>
                  <a:lnTo>
                    <a:pt x="6242" y="564"/>
                  </a:lnTo>
                  <a:lnTo>
                    <a:pt x="6231" y="567"/>
                  </a:lnTo>
                  <a:lnTo>
                    <a:pt x="6221" y="571"/>
                  </a:lnTo>
                  <a:lnTo>
                    <a:pt x="6211" y="575"/>
                  </a:lnTo>
                  <a:lnTo>
                    <a:pt x="6201" y="580"/>
                  </a:lnTo>
                  <a:lnTo>
                    <a:pt x="6191" y="585"/>
                  </a:lnTo>
                  <a:lnTo>
                    <a:pt x="6181" y="590"/>
                  </a:lnTo>
                  <a:lnTo>
                    <a:pt x="6172" y="596"/>
                  </a:lnTo>
                  <a:lnTo>
                    <a:pt x="6163" y="602"/>
                  </a:lnTo>
                  <a:lnTo>
                    <a:pt x="6154" y="609"/>
                  </a:lnTo>
                  <a:lnTo>
                    <a:pt x="6146" y="616"/>
                  </a:lnTo>
                  <a:lnTo>
                    <a:pt x="6137" y="624"/>
                  </a:lnTo>
                  <a:lnTo>
                    <a:pt x="6129" y="632"/>
                  </a:lnTo>
                  <a:lnTo>
                    <a:pt x="6121" y="640"/>
                  </a:lnTo>
                  <a:lnTo>
                    <a:pt x="6113" y="649"/>
                  </a:lnTo>
                  <a:lnTo>
                    <a:pt x="6105" y="658"/>
                  </a:lnTo>
                  <a:lnTo>
                    <a:pt x="6098" y="668"/>
                  </a:lnTo>
                  <a:lnTo>
                    <a:pt x="6091" y="678"/>
                  </a:lnTo>
                  <a:lnTo>
                    <a:pt x="6084" y="688"/>
                  </a:lnTo>
                  <a:lnTo>
                    <a:pt x="6077" y="699"/>
                  </a:lnTo>
                  <a:lnTo>
                    <a:pt x="6070" y="711"/>
                  </a:lnTo>
                  <a:lnTo>
                    <a:pt x="6064" y="723"/>
                  </a:lnTo>
                  <a:lnTo>
                    <a:pt x="6057" y="735"/>
                  </a:lnTo>
                  <a:lnTo>
                    <a:pt x="6051" y="748"/>
                  </a:lnTo>
                  <a:lnTo>
                    <a:pt x="6045" y="761"/>
                  </a:lnTo>
                  <a:lnTo>
                    <a:pt x="6039" y="736"/>
                  </a:lnTo>
                  <a:lnTo>
                    <a:pt x="6035" y="724"/>
                  </a:lnTo>
                  <a:lnTo>
                    <a:pt x="6031" y="712"/>
                  </a:lnTo>
                  <a:lnTo>
                    <a:pt x="6022" y="690"/>
                  </a:lnTo>
                  <a:lnTo>
                    <a:pt x="6017" y="679"/>
                  </a:lnTo>
                  <a:lnTo>
                    <a:pt x="6012" y="669"/>
                  </a:lnTo>
                  <a:lnTo>
                    <a:pt x="6001" y="650"/>
                  </a:lnTo>
                  <a:lnTo>
                    <a:pt x="5995" y="642"/>
                  </a:lnTo>
                  <a:lnTo>
                    <a:pt x="5989" y="633"/>
                  </a:lnTo>
                  <a:lnTo>
                    <a:pt x="5982" y="625"/>
                  </a:lnTo>
                  <a:lnTo>
                    <a:pt x="5975" y="618"/>
                  </a:lnTo>
                  <a:lnTo>
                    <a:pt x="5968" y="610"/>
                  </a:lnTo>
                  <a:lnTo>
                    <a:pt x="5961" y="604"/>
                  </a:lnTo>
                  <a:lnTo>
                    <a:pt x="5953" y="597"/>
                  </a:lnTo>
                  <a:lnTo>
                    <a:pt x="5945" y="591"/>
                  </a:lnTo>
                  <a:lnTo>
                    <a:pt x="5937" y="586"/>
                  </a:lnTo>
                  <a:lnTo>
                    <a:pt x="5928" y="581"/>
                  </a:lnTo>
                  <a:lnTo>
                    <a:pt x="5919" y="576"/>
                  </a:lnTo>
                  <a:lnTo>
                    <a:pt x="5910" y="572"/>
                  </a:lnTo>
                  <a:lnTo>
                    <a:pt x="5900" y="568"/>
                  </a:lnTo>
                  <a:lnTo>
                    <a:pt x="5890" y="564"/>
                  </a:lnTo>
                  <a:lnTo>
                    <a:pt x="5880" y="561"/>
                  </a:lnTo>
                  <a:lnTo>
                    <a:pt x="5870" y="558"/>
                  </a:lnTo>
                  <a:lnTo>
                    <a:pt x="5859" y="556"/>
                  </a:lnTo>
                  <a:lnTo>
                    <a:pt x="5848" y="554"/>
                  </a:lnTo>
                  <a:lnTo>
                    <a:pt x="5837" y="553"/>
                  </a:lnTo>
                  <a:lnTo>
                    <a:pt x="5825" y="552"/>
                  </a:lnTo>
                  <a:lnTo>
                    <a:pt x="5813" y="551"/>
                  </a:lnTo>
                  <a:lnTo>
                    <a:pt x="5801" y="551"/>
                  </a:lnTo>
                  <a:lnTo>
                    <a:pt x="5775" y="552"/>
                  </a:lnTo>
                  <a:lnTo>
                    <a:pt x="5763" y="553"/>
                  </a:lnTo>
                  <a:lnTo>
                    <a:pt x="5751" y="554"/>
                  </a:lnTo>
                  <a:lnTo>
                    <a:pt x="5740" y="556"/>
                  </a:lnTo>
                  <a:lnTo>
                    <a:pt x="5729" y="558"/>
                  </a:lnTo>
                  <a:lnTo>
                    <a:pt x="5718" y="560"/>
                  </a:lnTo>
                  <a:lnTo>
                    <a:pt x="5707" y="563"/>
                  </a:lnTo>
                  <a:lnTo>
                    <a:pt x="5697" y="567"/>
                  </a:lnTo>
                  <a:lnTo>
                    <a:pt x="5687" y="570"/>
                  </a:lnTo>
                  <a:lnTo>
                    <a:pt x="5677" y="574"/>
                  </a:lnTo>
                  <a:lnTo>
                    <a:pt x="5667" y="579"/>
                  </a:lnTo>
                  <a:lnTo>
                    <a:pt x="5658" y="584"/>
                  </a:lnTo>
                  <a:lnTo>
                    <a:pt x="5649" y="589"/>
                  </a:lnTo>
                  <a:lnTo>
                    <a:pt x="5640" y="595"/>
                  </a:lnTo>
                  <a:lnTo>
                    <a:pt x="5631" y="601"/>
                  </a:lnTo>
                  <a:lnTo>
                    <a:pt x="5622" y="607"/>
                  </a:lnTo>
                  <a:lnTo>
                    <a:pt x="5614" y="614"/>
                  </a:lnTo>
                  <a:lnTo>
                    <a:pt x="5606" y="622"/>
                  </a:lnTo>
                  <a:lnTo>
                    <a:pt x="5598" y="629"/>
                  </a:lnTo>
                  <a:lnTo>
                    <a:pt x="5590" y="637"/>
                  </a:lnTo>
                  <a:lnTo>
                    <a:pt x="5582" y="646"/>
                  </a:lnTo>
                  <a:lnTo>
                    <a:pt x="5575" y="655"/>
                  </a:lnTo>
                  <a:lnTo>
                    <a:pt x="5568" y="665"/>
                  </a:lnTo>
                  <a:lnTo>
                    <a:pt x="5553" y="685"/>
                  </a:lnTo>
                  <a:lnTo>
                    <a:pt x="5546" y="695"/>
                  </a:lnTo>
                  <a:lnTo>
                    <a:pt x="5540" y="707"/>
                  </a:lnTo>
                  <a:lnTo>
                    <a:pt x="5533" y="718"/>
                  </a:lnTo>
                  <a:lnTo>
                    <a:pt x="5526" y="730"/>
                  </a:lnTo>
                  <a:lnTo>
                    <a:pt x="5513" y="756"/>
                  </a:lnTo>
                  <a:lnTo>
                    <a:pt x="5513" y="570"/>
                  </a:lnTo>
                  <a:lnTo>
                    <a:pt x="5264" y="570"/>
                  </a:lnTo>
                  <a:lnTo>
                    <a:pt x="5264" y="1024"/>
                  </a:lnTo>
                  <a:lnTo>
                    <a:pt x="5264" y="1478"/>
                  </a:lnTo>
                  <a:lnTo>
                    <a:pt x="5523" y="1478"/>
                  </a:lnTo>
                  <a:lnTo>
                    <a:pt x="5523" y="1057"/>
                  </a:lnTo>
                  <a:lnTo>
                    <a:pt x="5523" y="1035"/>
                  </a:lnTo>
                  <a:lnTo>
                    <a:pt x="5523" y="1015"/>
                  </a:lnTo>
                  <a:lnTo>
                    <a:pt x="5524" y="997"/>
                  </a:lnTo>
                  <a:lnTo>
                    <a:pt x="5525" y="988"/>
                  </a:lnTo>
                  <a:lnTo>
                    <a:pt x="5526" y="979"/>
                  </a:lnTo>
                  <a:lnTo>
                    <a:pt x="5528" y="963"/>
                  </a:lnTo>
                  <a:lnTo>
                    <a:pt x="5530" y="948"/>
                  </a:lnTo>
                  <a:lnTo>
                    <a:pt x="5533" y="935"/>
                  </a:lnTo>
                  <a:lnTo>
                    <a:pt x="5536" y="922"/>
                  </a:lnTo>
                  <a:lnTo>
                    <a:pt x="5541" y="907"/>
                  </a:lnTo>
                  <a:lnTo>
                    <a:pt x="5546" y="893"/>
                  </a:lnTo>
                  <a:lnTo>
                    <a:pt x="5552" y="879"/>
                  </a:lnTo>
                  <a:lnTo>
                    <a:pt x="5559" y="867"/>
                  </a:lnTo>
                  <a:lnTo>
                    <a:pt x="5567" y="855"/>
                  </a:lnTo>
                  <a:lnTo>
                    <a:pt x="5575" y="844"/>
                  </a:lnTo>
                  <a:lnTo>
                    <a:pt x="5584" y="834"/>
                  </a:lnTo>
                  <a:lnTo>
                    <a:pt x="5593" y="824"/>
                  </a:lnTo>
                  <a:lnTo>
                    <a:pt x="5598" y="820"/>
                  </a:lnTo>
                  <a:lnTo>
                    <a:pt x="5603" y="816"/>
                  </a:lnTo>
                  <a:lnTo>
                    <a:pt x="5614" y="809"/>
                  </a:lnTo>
                  <a:lnTo>
                    <a:pt x="5625" y="802"/>
                  </a:lnTo>
                  <a:lnTo>
                    <a:pt x="5631" y="800"/>
                  </a:lnTo>
                  <a:lnTo>
                    <a:pt x="5636" y="797"/>
                  </a:lnTo>
                  <a:lnTo>
                    <a:pt x="5648" y="793"/>
                  </a:lnTo>
                  <a:lnTo>
                    <a:pt x="5661" y="790"/>
                  </a:lnTo>
                  <a:lnTo>
                    <a:pt x="5667" y="789"/>
                  </a:lnTo>
                  <a:lnTo>
                    <a:pt x="5673" y="788"/>
                  </a:lnTo>
                  <a:lnTo>
                    <a:pt x="5680" y="788"/>
                  </a:lnTo>
                  <a:lnTo>
                    <a:pt x="5686" y="788"/>
                  </a:lnTo>
                  <a:lnTo>
                    <a:pt x="5696" y="788"/>
                  </a:lnTo>
                  <a:lnTo>
                    <a:pt x="5705" y="789"/>
                  </a:lnTo>
                  <a:lnTo>
                    <a:pt x="5714" y="790"/>
                  </a:lnTo>
                  <a:lnTo>
                    <a:pt x="5723" y="793"/>
                  </a:lnTo>
                  <a:lnTo>
                    <a:pt x="5732" y="795"/>
                  </a:lnTo>
                  <a:lnTo>
                    <a:pt x="5739" y="799"/>
                  </a:lnTo>
                  <a:lnTo>
                    <a:pt x="5747" y="802"/>
                  </a:lnTo>
                  <a:lnTo>
                    <a:pt x="5754" y="807"/>
                  </a:lnTo>
                  <a:lnTo>
                    <a:pt x="5761" y="812"/>
                  </a:lnTo>
                  <a:lnTo>
                    <a:pt x="5767" y="817"/>
                  </a:lnTo>
                  <a:lnTo>
                    <a:pt x="5773" y="823"/>
                  </a:lnTo>
                  <a:lnTo>
                    <a:pt x="5779" y="830"/>
                  </a:lnTo>
                  <a:lnTo>
                    <a:pt x="5784" y="837"/>
                  </a:lnTo>
                  <a:lnTo>
                    <a:pt x="5789" y="845"/>
                  </a:lnTo>
                  <a:lnTo>
                    <a:pt x="5793" y="853"/>
                  </a:lnTo>
                  <a:lnTo>
                    <a:pt x="5797" y="861"/>
                  </a:lnTo>
                  <a:lnTo>
                    <a:pt x="5800" y="868"/>
                  </a:lnTo>
                  <a:lnTo>
                    <a:pt x="5802" y="875"/>
                  </a:lnTo>
                  <a:lnTo>
                    <a:pt x="5806" y="890"/>
                  </a:lnTo>
                  <a:lnTo>
                    <a:pt x="5809" y="906"/>
                  </a:lnTo>
                  <a:lnTo>
                    <a:pt x="5812" y="924"/>
                  </a:lnTo>
                  <a:lnTo>
                    <a:pt x="5814" y="945"/>
                  </a:lnTo>
                  <a:lnTo>
                    <a:pt x="5816" y="969"/>
                  </a:lnTo>
                  <a:lnTo>
                    <a:pt x="5816" y="981"/>
                  </a:lnTo>
                  <a:lnTo>
                    <a:pt x="5816" y="995"/>
                  </a:lnTo>
                  <a:lnTo>
                    <a:pt x="5817" y="1024"/>
                  </a:lnTo>
                  <a:lnTo>
                    <a:pt x="5817" y="1478"/>
                  </a:lnTo>
                  <a:lnTo>
                    <a:pt x="6077" y="1478"/>
                  </a:lnTo>
                  <a:lnTo>
                    <a:pt x="6077" y="1041"/>
                  </a:lnTo>
                  <a:lnTo>
                    <a:pt x="6077" y="1026"/>
                  </a:lnTo>
                  <a:lnTo>
                    <a:pt x="6077" y="1011"/>
                  </a:lnTo>
                  <a:lnTo>
                    <a:pt x="6078" y="997"/>
                  </a:lnTo>
                  <a:lnTo>
                    <a:pt x="6079" y="983"/>
                  </a:lnTo>
                  <a:lnTo>
                    <a:pt x="6081" y="970"/>
                  </a:lnTo>
                  <a:lnTo>
                    <a:pt x="6083" y="957"/>
                  </a:lnTo>
                  <a:lnTo>
                    <a:pt x="6085" y="944"/>
                  </a:lnTo>
                  <a:lnTo>
                    <a:pt x="6087" y="932"/>
                  </a:lnTo>
                  <a:lnTo>
                    <a:pt x="6093" y="910"/>
                  </a:lnTo>
                  <a:lnTo>
                    <a:pt x="6096" y="899"/>
                  </a:lnTo>
                  <a:lnTo>
                    <a:pt x="6100" y="889"/>
                  </a:lnTo>
                  <a:lnTo>
                    <a:pt x="6104" y="879"/>
                  </a:lnTo>
                  <a:lnTo>
                    <a:pt x="6108" y="870"/>
                  </a:lnTo>
                  <a:lnTo>
                    <a:pt x="6113" y="861"/>
                  </a:lnTo>
                  <a:lnTo>
                    <a:pt x="6118" y="853"/>
                  </a:lnTo>
                  <a:lnTo>
                    <a:pt x="6123" y="845"/>
                  </a:lnTo>
                  <a:lnTo>
                    <a:pt x="6129" y="838"/>
                  </a:lnTo>
                  <a:lnTo>
                    <a:pt x="6135" y="831"/>
                  </a:lnTo>
                  <a:lnTo>
                    <a:pt x="6141" y="824"/>
                  </a:lnTo>
                  <a:lnTo>
                    <a:pt x="6148" y="819"/>
                  </a:lnTo>
                  <a:lnTo>
                    <a:pt x="6155" y="813"/>
                  </a:lnTo>
                  <a:lnTo>
                    <a:pt x="6162" y="808"/>
                  </a:lnTo>
                  <a:lnTo>
                    <a:pt x="6169" y="804"/>
                  </a:lnTo>
                  <a:lnTo>
                    <a:pt x="6177" y="800"/>
                  </a:lnTo>
                  <a:lnTo>
                    <a:pt x="6185" y="797"/>
                  </a:lnTo>
                  <a:lnTo>
                    <a:pt x="6194" y="794"/>
                  </a:lnTo>
                  <a:lnTo>
                    <a:pt x="6202" y="792"/>
                  </a:lnTo>
                  <a:lnTo>
                    <a:pt x="6211" y="790"/>
                  </a:lnTo>
                  <a:lnTo>
                    <a:pt x="6221" y="789"/>
                  </a:lnTo>
                  <a:lnTo>
                    <a:pt x="6230" y="788"/>
                  </a:lnTo>
                  <a:lnTo>
                    <a:pt x="6240" y="788"/>
                  </a:lnTo>
                  <a:lnTo>
                    <a:pt x="6252" y="788"/>
                  </a:lnTo>
                  <a:lnTo>
                    <a:pt x="6263" y="789"/>
                  </a:lnTo>
                  <a:lnTo>
                    <a:pt x="6273" y="791"/>
                  </a:lnTo>
                  <a:lnTo>
                    <a:pt x="6283" y="793"/>
                  </a:lnTo>
                  <a:lnTo>
                    <a:pt x="6293" y="796"/>
                  </a:lnTo>
                  <a:lnTo>
                    <a:pt x="6302" y="800"/>
                  </a:lnTo>
                  <a:lnTo>
                    <a:pt x="6306" y="802"/>
                  </a:lnTo>
                  <a:lnTo>
                    <a:pt x="6310" y="804"/>
                  </a:lnTo>
                  <a:lnTo>
                    <a:pt x="6318" y="809"/>
                  </a:lnTo>
                  <a:lnTo>
                    <a:pt x="6325" y="815"/>
                  </a:lnTo>
                  <a:lnTo>
                    <a:pt x="6332" y="821"/>
                  </a:lnTo>
                  <a:lnTo>
                    <a:pt x="6338" y="829"/>
                  </a:lnTo>
                  <a:lnTo>
                    <a:pt x="6344" y="837"/>
                  </a:lnTo>
                  <a:lnTo>
                    <a:pt x="6349" y="845"/>
                  </a:lnTo>
                  <a:lnTo>
                    <a:pt x="6353" y="855"/>
                  </a:lnTo>
                  <a:lnTo>
                    <a:pt x="6357" y="865"/>
                  </a:lnTo>
                  <a:lnTo>
                    <a:pt x="6360" y="876"/>
                  </a:lnTo>
                  <a:lnTo>
                    <a:pt x="6362" y="887"/>
                  </a:lnTo>
                  <a:lnTo>
                    <a:pt x="6364" y="900"/>
                  </a:lnTo>
                  <a:lnTo>
                    <a:pt x="6366" y="915"/>
                  </a:lnTo>
                  <a:lnTo>
                    <a:pt x="6367" y="931"/>
                  </a:lnTo>
                  <a:lnTo>
                    <a:pt x="6369" y="969"/>
                  </a:lnTo>
                  <a:lnTo>
                    <a:pt x="6370" y="990"/>
                  </a:lnTo>
                  <a:lnTo>
                    <a:pt x="6370" y="1011"/>
                  </a:lnTo>
                  <a:lnTo>
                    <a:pt x="6370" y="1478"/>
                  </a:lnTo>
                  <a:lnTo>
                    <a:pt x="6630" y="1478"/>
                  </a:lnTo>
                  <a:close/>
                  <a:moveTo>
                    <a:pt x="2027" y="314"/>
                  </a:moveTo>
                  <a:lnTo>
                    <a:pt x="2012" y="315"/>
                  </a:lnTo>
                  <a:lnTo>
                    <a:pt x="2005" y="316"/>
                  </a:lnTo>
                  <a:lnTo>
                    <a:pt x="1998" y="317"/>
                  </a:lnTo>
                  <a:lnTo>
                    <a:pt x="1991" y="318"/>
                  </a:lnTo>
                  <a:lnTo>
                    <a:pt x="1985" y="320"/>
                  </a:lnTo>
                  <a:lnTo>
                    <a:pt x="1979" y="322"/>
                  </a:lnTo>
                  <a:lnTo>
                    <a:pt x="1972" y="324"/>
                  </a:lnTo>
                  <a:lnTo>
                    <a:pt x="1961" y="330"/>
                  </a:lnTo>
                  <a:lnTo>
                    <a:pt x="1955" y="333"/>
                  </a:lnTo>
                  <a:lnTo>
                    <a:pt x="1950" y="337"/>
                  </a:lnTo>
                  <a:lnTo>
                    <a:pt x="1940" y="344"/>
                  </a:lnTo>
                  <a:lnTo>
                    <a:pt x="1935" y="349"/>
                  </a:lnTo>
                  <a:lnTo>
                    <a:pt x="1931" y="353"/>
                  </a:lnTo>
                  <a:lnTo>
                    <a:pt x="1923" y="363"/>
                  </a:lnTo>
                  <a:lnTo>
                    <a:pt x="1919" y="369"/>
                  </a:lnTo>
                  <a:lnTo>
                    <a:pt x="1916" y="374"/>
                  </a:lnTo>
                  <a:lnTo>
                    <a:pt x="1913" y="380"/>
                  </a:lnTo>
                  <a:lnTo>
                    <a:pt x="1910" y="386"/>
                  </a:lnTo>
                  <a:lnTo>
                    <a:pt x="1905" y="399"/>
                  </a:lnTo>
                  <a:lnTo>
                    <a:pt x="1901" y="413"/>
                  </a:lnTo>
                  <a:lnTo>
                    <a:pt x="1899" y="420"/>
                  </a:lnTo>
                  <a:lnTo>
                    <a:pt x="1898" y="427"/>
                  </a:lnTo>
                  <a:lnTo>
                    <a:pt x="1896" y="443"/>
                  </a:lnTo>
                  <a:lnTo>
                    <a:pt x="1896" y="451"/>
                  </a:lnTo>
                  <a:lnTo>
                    <a:pt x="1896" y="459"/>
                  </a:lnTo>
                  <a:lnTo>
                    <a:pt x="1896" y="571"/>
                  </a:lnTo>
                  <a:lnTo>
                    <a:pt x="2079" y="571"/>
                  </a:lnTo>
                  <a:lnTo>
                    <a:pt x="2079" y="777"/>
                  </a:lnTo>
                  <a:lnTo>
                    <a:pt x="1896" y="777"/>
                  </a:lnTo>
                  <a:lnTo>
                    <a:pt x="1896" y="1479"/>
                  </a:lnTo>
                  <a:lnTo>
                    <a:pt x="1645" y="1479"/>
                  </a:lnTo>
                  <a:lnTo>
                    <a:pt x="1645" y="779"/>
                  </a:lnTo>
                  <a:lnTo>
                    <a:pt x="1529" y="779"/>
                  </a:lnTo>
                  <a:lnTo>
                    <a:pt x="1529" y="576"/>
                  </a:lnTo>
                  <a:lnTo>
                    <a:pt x="1645" y="576"/>
                  </a:lnTo>
                  <a:lnTo>
                    <a:pt x="1645" y="482"/>
                  </a:lnTo>
                  <a:lnTo>
                    <a:pt x="1645" y="447"/>
                  </a:lnTo>
                  <a:lnTo>
                    <a:pt x="1646" y="430"/>
                  </a:lnTo>
                  <a:lnTo>
                    <a:pt x="1647" y="412"/>
                  </a:lnTo>
                  <a:lnTo>
                    <a:pt x="1649" y="395"/>
                  </a:lnTo>
                  <a:lnTo>
                    <a:pt x="1650" y="377"/>
                  </a:lnTo>
                  <a:lnTo>
                    <a:pt x="1653" y="360"/>
                  </a:lnTo>
                  <a:lnTo>
                    <a:pt x="1655" y="343"/>
                  </a:lnTo>
                  <a:lnTo>
                    <a:pt x="1659" y="326"/>
                  </a:lnTo>
                  <a:lnTo>
                    <a:pt x="1663" y="310"/>
                  </a:lnTo>
                  <a:lnTo>
                    <a:pt x="1667" y="294"/>
                  </a:lnTo>
                  <a:lnTo>
                    <a:pt x="1672" y="278"/>
                  </a:lnTo>
                  <a:lnTo>
                    <a:pt x="1678" y="262"/>
                  </a:lnTo>
                  <a:lnTo>
                    <a:pt x="1685" y="247"/>
                  </a:lnTo>
                  <a:lnTo>
                    <a:pt x="1692" y="233"/>
                  </a:lnTo>
                  <a:lnTo>
                    <a:pt x="1696" y="225"/>
                  </a:lnTo>
                  <a:lnTo>
                    <a:pt x="1700" y="218"/>
                  </a:lnTo>
                  <a:lnTo>
                    <a:pt x="1705" y="212"/>
                  </a:lnTo>
                  <a:lnTo>
                    <a:pt x="1709" y="205"/>
                  </a:lnTo>
                  <a:lnTo>
                    <a:pt x="1719" y="192"/>
                  </a:lnTo>
                  <a:lnTo>
                    <a:pt x="1730" y="180"/>
                  </a:lnTo>
                  <a:lnTo>
                    <a:pt x="1742" y="168"/>
                  </a:lnTo>
                  <a:lnTo>
                    <a:pt x="1755" y="157"/>
                  </a:lnTo>
                  <a:lnTo>
                    <a:pt x="1761" y="152"/>
                  </a:lnTo>
                  <a:lnTo>
                    <a:pt x="1769" y="147"/>
                  </a:lnTo>
                  <a:lnTo>
                    <a:pt x="1784" y="137"/>
                  </a:lnTo>
                  <a:lnTo>
                    <a:pt x="1791" y="133"/>
                  </a:lnTo>
                  <a:lnTo>
                    <a:pt x="1800" y="129"/>
                  </a:lnTo>
                  <a:lnTo>
                    <a:pt x="1817" y="121"/>
                  </a:lnTo>
                  <a:lnTo>
                    <a:pt x="1826" y="117"/>
                  </a:lnTo>
                  <a:lnTo>
                    <a:pt x="1835" y="114"/>
                  </a:lnTo>
                  <a:lnTo>
                    <a:pt x="1855" y="108"/>
                  </a:lnTo>
                  <a:lnTo>
                    <a:pt x="1876" y="103"/>
                  </a:lnTo>
                  <a:lnTo>
                    <a:pt x="1899" y="99"/>
                  </a:lnTo>
                  <a:lnTo>
                    <a:pt x="1910" y="98"/>
                  </a:lnTo>
                  <a:lnTo>
                    <a:pt x="1923" y="96"/>
                  </a:lnTo>
                  <a:lnTo>
                    <a:pt x="1948" y="95"/>
                  </a:lnTo>
                  <a:lnTo>
                    <a:pt x="1961" y="94"/>
                  </a:lnTo>
                  <a:lnTo>
                    <a:pt x="1974" y="94"/>
                  </a:lnTo>
                  <a:lnTo>
                    <a:pt x="1999" y="94"/>
                  </a:lnTo>
                  <a:lnTo>
                    <a:pt x="2021" y="95"/>
                  </a:lnTo>
                  <a:lnTo>
                    <a:pt x="2041" y="97"/>
                  </a:lnTo>
                  <a:lnTo>
                    <a:pt x="2061" y="99"/>
                  </a:lnTo>
                  <a:lnTo>
                    <a:pt x="2080" y="102"/>
                  </a:lnTo>
                  <a:lnTo>
                    <a:pt x="2100" y="106"/>
                  </a:lnTo>
                  <a:lnTo>
                    <a:pt x="2122" y="110"/>
                  </a:lnTo>
                  <a:lnTo>
                    <a:pt x="2146" y="115"/>
                  </a:lnTo>
                  <a:lnTo>
                    <a:pt x="2146" y="330"/>
                  </a:lnTo>
                  <a:lnTo>
                    <a:pt x="2122" y="325"/>
                  </a:lnTo>
                  <a:lnTo>
                    <a:pt x="2110" y="322"/>
                  </a:lnTo>
                  <a:lnTo>
                    <a:pt x="2097" y="319"/>
                  </a:lnTo>
                  <a:lnTo>
                    <a:pt x="2082" y="317"/>
                  </a:lnTo>
                  <a:lnTo>
                    <a:pt x="2066" y="316"/>
                  </a:lnTo>
                  <a:lnTo>
                    <a:pt x="2048" y="315"/>
                  </a:lnTo>
                  <a:lnTo>
                    <a:pt x="2027" y="3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259949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Picture" preserve="1" userDrawn="1">
  <p:cSld name="title_slide_picture">
    <p:spTree>
      <p:nvGrpSpPr>
        <p:cNvPr id="1" name=""/>
        <p:cNvGrpSpPr/>
        <p:nvPr/>
      </p:nvGrpSpPr>
      <p:grpSpPr>
        <a:xfrm>
          <a:off x="0" y="0"/>
          <a:ext cx="0" cy="0"/>
          <a:chOff x="0" y="0"/>
          <a:chExt cx="0" cy="0"/>
        </a:xfrm>
      </p:grpSpPr>
      <p:sp>
        <p:nvSpPr>
          <p:cNvPr id="19" name="Rectangle 18"/>
          <p:cNvSpPr/>
          <p:nvPr userDrawn="1"/>
        </p:nvSpPr>
        <p:spPr>
          <a:xfrm>
            <a:off x="10344473" y="6237312"/>
            <a:ext cx="1512169" cy="4680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 name="Rectangle 20"/>
          <p:cNvSpPr>
            <a:spLocks/>
          </p:cNvSpPr>
          <p:nvPr userDrawn="1"/>
        </p:nvSpPr>
        <p:spPr>
          <a:xfrm>
            <a:off x="1190727" y="0"/>
            <a:ext cx="590400" cy="2716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 name="Rectangle 21"/>
          <p:cNvSpPr>
            <a:spLocks noChangeAspect="1"/>
          </p:cNvSpPr>
          <p:nvPr userDrawn="1"/>
        </p:nvSpPr>
        <p:spPr>
          <a:xfrm>
            <a:off x="973151" y="970447"/>
            <a:ext cx="236683" cy="2366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 name="Rectangle 23"/>
          <p:cNvSpPr>
            <a:spLocks noChangeAspect="1"/>
          </p:cNvSpPr>
          <p:nvPr userDrawn="1"/>
        </p:nvSpPr>
        <p:spPr>
          <a:xfrm>
            <a:off x="3" y="0"/>
            <a:ext cx="774076" cy="77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userDrawn="1"/>
        </p:nvSpPr>
        <p:spPr>
          <a:xfrm>
            <a:off x="-1" y="764629"/>
            <a:ext cx="219600" cy="219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 name="Picture Placeholder 22"/>
          <p:cNvSpPr>
            <a:spLocks noGrp="1"/>
          </p:cNvSpPr>
          <p:nvPr>
            <p:ph type="pic" sz="quarter" idx="14"/>
          </p:nvPr>
        </p:nvSpPr>
        <p:spPr>
          <a:xfrm>
            <a:off x="0" y="0"/>
            <a:ext cx="12192000" cy="6858000"/>
          </a:xfrm>
          <a:custGeom>
            <a:avLst/>
            <a:gdLst/>
            <a:ahLst/>
            <a:cxnLst/>
            <a:rect l="l" t="t" r="r" b="b"/>
            <a:pathLst>
              <a:path w="12192000" h="6858000">
                <a:moveTo>
                  <a:pt x="10380476" y="6273316"/>
                </a:moveTo>
                <a:lnTo>
                  <a:pt x="10380476" y="6669360"/>
                </a:lnTo>
                <a:lnTo>
                  <a:pt x="11820636" y="6669360"/>
                </a:lnTo>
                <a:lnTo>
                  <a:pt x="11820636" y="6273316"/>
                </a:lnTo>
                <a:close/>
                <a:moveTo>
                  <a:pt x="983432" y="980728"/>
                </a:moveTo>
                <a:lnTo>
                  <a:pt x="983432" y="1196975"/>
                </a:lnTo>
                <a:lnTo>
                  <a:pt x="1199679" y="1196975"/>
                </a:lnTo>
                <a:lnTo>
                  <a:pt x="1199679" y="980728"/>
                </a:lnTo>
                <a:close/>
                <a:moveTo>
                  <a:pt x="767408" y="0"/>
                </a:moveTo>
                <a:lnTo>
                  <a:pt x="1199456" y="0"/>
                </a:lnTo>
                <a:lnTo>
                  <a:pt x="1199456" y="260648"/>
                </a:lnTo>
                <a:lnTo>
                  <a:pt x="1775520" y="260648"/>
                </a:lnTo>
                <a:lnTo>
                  <a:pt x="1775520" y="0"/>
                </a:lnTo>
                <a:lnTo>
                  <a:pt x="12192000" y="0"/>
                </a:lnTo>
                <a:lnTo>
                  <a:pt x="12192000" y="5517290"/>
                </a:lnTo>
                <a:lnTo>
                  <a:pt x="12192000" y="6858000"/>
                </a:lnTo>
                <a:lnTo>
                  <a:pt x="12000656" y="6858000"/>
                </a:lnTo>
                <a:lnTo>
                  <a:pt x="11641138" y="6858000"/>
                </a:lnTo>
                <a:lnTo>
                  <a:pt x="10236460" y="6858000"/>
                </a:lnTo>
                <a:lnTo>
                  <a:pt x="10056440" y="6858000"/>
                </a:lnTo>
                <a:lnTo>
                  <a:pt x="9408460" y="6858000"/>
                </a:lnTo>
                <a:lnTo>
                  <a:pt x="0" y="6858000"/>
                </a:lnTo>
                <a:lnTo>
                  <a:pt x="0" y="980728"/>
                </a:lnTo>
                <a:lnTo>
                  <a:pt x="216545" y="980728"/>
                </a:lnTo>
                <a:lnTo>
                  <a:pt x="216545" y="764704"/>
                </a:lnTo>
                <a:lnTo>
                  <a:pt x="767408" y="764704"/>
                </a:lnTo>
                <a:close/>
              </a:path>
            </a:pathLst>
          </a:custGeom>
          <a:solidFill>
            <a:srgbClr val="EAEAEA"/>
          </a:solidFill>
        </p:spPr>
        <p:txBody>
          <a:bodyPr/>
          <a:lstStyle>
            <a:lvl1pPr marL="0" indent="0" algn="r">
              <a:buFontTx/>
              <a:buNone/>
              <a:defRPr sz="1200"/>
            </a:lvl1pPr>
          </a:lstStyle>
          <a:p>
            <a:endParaRPr lang="en-GB"/>
          </a:p>
        </p:txBody>
      </p:sp>
      <p:sp>
        <p:nvSpPr>
          <p:cNvPr id="2" name="Title 1"/>
          <p:cNvSpPr>
            <a:spLocks noGrp="1"/>
          </p:cNvSpPr>
          <p:nvPr>
            <p:ph type="ctrTitle" hasCustomPrompt="1"/>
          </p:nvPr>
        </p:nvSpPr>
        <p:spPr>
          <a:xfrm>
            <a:off x="550868" y="1926000"/>
            <a:ext cx="9217025" cy="1296000"/>
          </a:xfrm>
        </p:spPr>
        <p:txBody>
          <a:bodyPr anchor="t" anchorCtr="0"/>
          <a:lstStyle>
            <a:lvl1pPr algn="l">
              <a:defRPr sz="5000" b="1">
                <a:solidFill>
                  <a:schemeClr val="accent2"/>
                </a:solidFill>
              </a:defRPr>
            </a:lvl1pPr>
          </a:lstStyle>
          <a:p>
            <a:r>
              <a:rPr lang="ru-RU"/>
              <a:t>Заголовок</a:t>
            </a:r>
            <a:endParaRPr lang="en-US"/>
          </a:p>
        </p:txBody>
      </p:sp>
      <p:sp>
        <p:nvSpPr>
          <p:cNvPr id="3" name="Subtitle 2"/>
          <p:cNvSpPr>
            <a:spLocks noGrp="1"/>
          </p:cNvSpPr>
          <p:nvPr>
            <p:ph type="subTitle" idx="1" hasCustomPrompt="1"/>
          </p:nvPr>
        </p:nvSpPr>
        <p:spPr>
          <a:xfrm>
            <a:off x="550868" y="1404000"/>
            <a:ext cx="9217025" cy="360000"/>
          </a:xfrm>
        </p:spPr>
        <p:txBody>
          <a:bodyPr anchor="b" anchorCtr="0"/>
          <a:lstStyle>
            <a:lvl1pPr marL="0" indent="0" algn="l">
              <a:buNone/>
              <a:defRPr sz="20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стиля подзаголовка</a:t>
            </a:r>
            <a:endParaRPr lang="en-US"/>
          </a:p>
        </p:txBody>
      </p:sp>
      <p:sp>
        <p:nvSpPr>
          <p:cNvPr id="4" name="Date Placeholder 3"/>
          <p:cNvSpPr>
            <a:spLocks noGrp="1"/>
          </p:cNvSpPr>
          <p:nvPr>
            <p:ph type="dt" sz="half" idx="10"/>
          </p:nvPr>
        </p:nvSpPr>
        <p:spPr>
          <a:noFill/>
        </p:spPr>
        <p:txBody>
          <a:bodyPr/>
          <a:lstStyle>
            <a:lvl1pPr>
              <a:defRPr>
                <a:noFill/>
              </a:defRPr>
            </a:lvl1pPr>
          </a:lstStyle>
          <a:p>
            <a:r>
              <a:rPr lang="ru-RU"/>
              <a:t>16.11.2016</a:t>
            </a:r>
            <a:endParaRPr lang="en-US"/>
          </a:p>
        </p:txBody>
      </p:sp>
      <p:sp>
        <p:nvSpPr>
          <p:cNvPr id="5" name="Footer Placeholder 4"/>
          <p:cNvSpPr>
            <a:spLocks noGrp="1"/>
          </p:cNvSpPr>
          <p:nvPr>
            <p:ph type="ftr" sz="quarter" idx="11"/>
          </p:nvPr>
        </p:nvSpPr>
        <p:spPr>
          <a:noFill/>
        </p:spPr>
        <p:txBody>
          <a:bodyPr/>
          <a:lstStyle>
            <a:lvl1pPr>
              <a:defRPr>
                <a:noFill/>
              </a:defRPr>
            </a:lvl1pPr>
          </a:lstStyle>
          <a:p>
            <a:r>
              <a:rPr lang="en-US"/>
              <a:t> </a:t>
            </a:r>
          </a:p>
        </p:txBody>
      </p:sp>
      <p:sp>
        <p:nvSpPr>
          <p:cNvPr id="6" name="Slide Number Placeholder 5"/>
          <p:cNvSpPr>
            <a:spLocks noGrp="1"/>
          </p:cNvSpPr>
          <p:nvPr>
            <p:ph type="sldNum" sz="quarter" idx="12"/>
          </p:nvPr>
        </p:nvSpPr>
        <p:spPr>
          <a:noFill/>
        </p:spPr>
        <p:txBody>
          <a:bodyPr/>
          <a:lstStyle>
            <a:lvl1pPr>
              <a:defRPr>
                <a:noFill/>
              </a:defRPr>
            </a:lvl1pPr>
          </a:lstStyle>
          <a:p>
            <a:fld id="{F90E5A77-D385-4CDE-8FE8-D3E3CBE93E71}" type="slidenum">
              <a:rPr lang="en-US" smtClean="0"/>
              <a:pPr/>
              <a:t>‹#›</a:t>
            </a:fld>
            <a:endParaRPr lang="en-US"/>
          </a:p>
        </p:txBody>
      </p:sp>
      <p:sp>
        <p:nvSpPr>
          <p:cNvPr id="12" name="Text Placeholder 11"/>
          <p:cNvSpPr>
            <a:spLocks noGrp="1"/>
          </p:cNvSpPr>
          <p:nvPr>
            <p:ph type="body" sz="quarter" idx="13" hasCustomPrompt="1"/>
          </p:nvPr>
        </p:nvSpPr>
        <p:spPr>
          <a:xfrm>
            <a:off x="550868" y="4653136"/>
            <a:ext cx="9217025" cy="720552"/>
          </a:xfrm>
        </p:spPr>
        <p:txBody>
          <a:bodyPr/>
          <a:lstStyle>
            <a:lvl1pPr marL="0" indent="0">
              <a:buFontTx/>
              <a:buNone/>
              <a:defRPr baseline="0"/>
            </a:lvl1pPr>
          </a:lstStyle>
          <a:p>
            <a:pPr lvl="0"/>
            <a:r>
              <a:rPr lang="ru-RU"/>
              <a:t>Имя</a:t>
            </a:r>
            <a:r>
              <a:rPr lang="en-US"/>
              <a:t> / </a:t>
            </a:r>
            <a:r>
              <a:rPr lang="ru-RU"/>
              <a:t>Название</a:t>
            </a:r>
            <a:r>
              <a:rPr lang="en-US"/>
              <a:t> / </a:t>
            </a:r>
            <a:r>
              <a:rPr lang="ru-RU"/>
              <a:t>Дата</a:t>
            </a:r>
            <a:endParaRPr lang="en-US"/>
          </a:p>
        </p:txBody>
      </p:sp>
      <p:pic>
        <p:nvPicPr>
          <p:cNvPr id="17" name="Рисунок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60496" y="6334012"/>
            <a:ext cx="1115953" cy="274652"/>
          </a:xfrm>
          <a:prstGeom prst="rect">
            <a:avLst/>
          </a:prstGeom>
        </p:spPr>
      </p:pic>
    </p:spTree>
    <p:extLst>
      <p:ext uri="{BB962C8B-B14F-4D97-AF65-F5344CB8AC3E}">
        <p14:creationId xmlns:p14="http://schemas.microsoft.com/office/powerpoint/2010/main" val="3651161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Nega Picture" preserve="1" userDrawn="1">
  <p:cSld name="title_slide_nega_picture">
    <p:spTree>
      <p:nvGrpSpPr>
        <p:cNvPr id="1" name=""/>
        <p:cNvGrpSpPr/>
        <p:nvPr/>
      </p:nvGrpSpPr>
      <p:grpSpPr>
        <a:xfrm>
          <a:off x="0" y="0"/>
          <a:ext cx="0" cy="0"/>
          <a:chOff x="0" y="0"/>
          <a:chExt cx="0" cy="0"/>
        </a:xfrm>
      </p:grpSpPr>
      <p:sp>
        <p:nvSpPr>
          <p:cNvPr id="20" name="Rectangle 19"/>
          <p:cNvSpPr>
            <a:spLocks/>
          </p:cNvSpPr>
          <p:nvPr userDrawn="1"/>
        </p:nvSpPr>
        <p:spPr>
          <a:xfrm>
            <a:off x="1190727" y="0"/>
            <a:ext cx="590400" cy="2716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 name="Rectangle 20"/>
          <p:cNvSpPr>
            <a:spLocks noChangeAspect="1"/>
          </p:cNvSpPr>
          <p:nvPr userDrawn="1"/>
        </p:nvSpPr>
        <p:spPr>
          <a:xfrm>
            <a:off x="973151" y="970447"/>
            <a:ext cx="236683" cy="2366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 name="Rectangle 21"/>
          <p:cNvSpPr>
            <a:spLocks noChangeAspect="1"/>
          </p:cNvSpPr>
          <p:nvPr userDrawn="1"/>
        </p:nvSpPr>
        <p:spPr>
          <a:xfrm>
            <a:off x="3" y="0"/>
            <a:ext cx="774076" cy="77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userDrawn="1"/>
        </p:nvSpPr>
        <p:spPr>
          <a:xfrm>
            <a:off x="-1" y="764629"/>
            <a:ext cx="219600" cy="219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 name="Rectangle 16"/>
          <p:cNvSpPr/>
          <p:nvPr userDrawn="1"/>
        </p:nvSpPr>
        <p:spPr>
          <a:xfrm>
            <a:off x="10344473" y="6237312"/>
            <a:ext cx="1512169" cy="4680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 name="Picture Placeholder 22"/>
          <p:cNvSpPr>
            <a:spLocks noGrp="1"/>
          </p:cNvSpPr>
          <p:nvPr>
            <p:ph type="pic" sz="quarter" idx="14"/>
          </p:nvPr>
        </p:nvSpPr>
        <p:spPr>
          <a:xfrm>
            <a:off x="0" y="0"/>
            <a:ext cx="12192000" cy="6858000"/>
          </a:xfrm>
          <a:custGeom>
            <a:avLst/>
            <a:gdLst/>
            <a:ahLst/>
            <a:cxnLst/>
            <a:rect l="l" t="t" r="r" b="b"/>
            <a:pathLst>
              <a:path w="12192000" h="6858000">
                <a:moveTo>
                  <a:pt x="10380476" y="6273316"/>
                </a:moveTo>
                <a:lnTo>
                  <a:pt x="10380476" y="6669360"/>
                </a:lnTo>
                <a:lnTo>
                  <a:pt x="11820636" y="6669360"/>
                </a:lnTo>
                <a:lnTo>
                  <a:pt x="11820636" y="6273316"/>
                </a:lnTo>
                <a:close/>
                <a:moveTo>
                  <a:pt x="983432" y="980728"/>
                </a:moveTo>
                <a:lnTo>
                  <a:pt x="983432" y="1196975"/>
                </a:lnTo>
                <a:lnTo>
                  <a:pt x="1199679" y="1196975"/>
                </a:lnTo>
                <a:lnTo>
                  <a:pt x="1199679" y="980728"/>
                </a:lnTo>
                <a:close/>
                <a:moveTo>
                  <a:pt x="767408" y="0"/>
                </a:moveTo>
                <a:lnTo>
                  <a:pt x="1199456" y="0"/>
                </a:lnTo>
                <a:lnTo>
                  <a:pt x="1199456" y="260648"/>
                </a:lnTo>
                <a:lnTo>
                  <a:pt x="1775520" y="260648"/>
                </a:lnTo>
                <a:lnTo>
                  <a:pt x="1775520" y="0"/>
                </a:lnTo>
                <a:lnTo>
                  <a:pt x="12192000" y="0"/>
                </a:lnTo>
                <a:lnTo>
                  <a:pt x="12192000" y="5517290"/>
                </a:lnTo>
                <a:lnTo>
                  <a:pt x="12192000" y="6858000"/>
                </a:lnTo>
                <a:lnTo>
                  <a:pt x="12000656" y="6858000"/>
                </a:lnTo>
                <a:lnTo>
                  <a:pt x="11641138" y="6858000"/>
                </a:lnTo>
                <a:lnTo>
                  <a:pt x="10236460" y="6858000"/>
                </a:lnTo>
                <a:lnTo>
                  <a:pt x="10056440" y="6858000"/>
                </a:lnTo>
                <a:lnTo>
                  <a:pt x="9408460" y="6858000"/>
                </a:lnTo>
                <a:lnTo>
                  <a:pt x="0" y="6858000"/>
                </a:lnTo>
                <a:lnTo>
                  <a:pt x="0" y="980728"/>
                </a:lnTo>
                <a:lnTo>
                  <a:pt x="216545" y="980728"/>
                </a:lnTo>
                <a:lnTo>
                  <a:pt x="216545" y="764704"/>
                </a:lnTo>
                <a:lnTo>
                  <a:pt x="767408" y="764704"/>
                </a:lnTo>
                <a:close/>
              </a:path>
            </a:pathLst>
          </a:custGeom>
          <a:solidFill>
            <a:srgbClr val="EAEAEA"/>
          </a:solidFill>
        </p:spPr>
        <p:txBody>
          <a:bodyPr/>
          <a:lstStyle>
            <a:lvl1pPr marL="0" indent="0" algn="r">
              <a:buFontTx/>
              <a:buNone/>
              <a:defRPr sz="1200"/>
            </a:lvl1pPr>
          </a:lstStyle>
          <a:p>
            <a:endParaRPr lang="en-GB"/>
          </a:p>
        </p:txBody>
      </p:sp>
      <p:sp>
        <p:nvSpPr>
          <p:cNvPr id="2" name="Title 1"/>
          <p:cNvSpPr>
            <a:spLocks noGrp="1"/>
          </p:cNvSpPr>
          <p:nvPr>
            <p:ph type="ctrTitle" hasCustomPrompt="1"/>
          </p:nvPr>
        </p:nvSpPr>
        <p:spPr>
          <a:xfrm>
            <a:off x="550868" y="1926000"/>
            <a:ext cx="9217025" cy="1296000"/>
          </a:xfrm>
        </p:spPr>
        <p:txBody>
          <a:bodyPr anchor="t" anchorCtr="0"/>
          <a:lstStyle>
            <a:lvl1pPr algn="l">
              <a:defRPr sz="5000" b="1">
                <a:solidFill>
                  <a:schemeClr val="bg1"/>
                </a:solidFill>
                <a:effectLst>
                  <a:outerShdw blurRad="254000" algn="ctr" rotWithShape="0">
                    <a:prstClr val="black">
                      <a:alpha val="35000"/>
                    </a:prstClr>
                  </a:outerShdw>
                </a:effectLst>
              </a:defRPr>
            </a:lvl1pPr>
          </a:lstStyle>
          <a:p>
            <a:r>
              <a:rPr lang="ru-RU"/>
              <a:t>Заголовок</a:t>
            </a:r>
            <a:endParaRPr lang="en-US"/>
          </a:p>
        </p:txBody>
      </p:sp>
      <p:sp>
        <p:nvSpPr>
          <p:cNvPr id="3" name="Subtitle 2"/>
          <p:cNvSpPr>
            <a:spLocks noGrp="1"/>
          </p:cNvSpPr>
          <p:nvPr>
            <p:ph type="subTitle" idx="1" hasCustomPrompt="1"/>
          </p:nvPr>
        </p:nvSpPr>
        <p:spPr>
          <a:xfrm>
            <a:off x="550868" y="1404000"/>
            <a:ext cx="9217025" cy="360000"/>
          </a:xfrm>
        </p:spPr>
        <p:txBody>
          <a:bodyPr anchor="b" anchorCtr="0"/>
          <a:lstStyle>
            <a:lvl1pPr marL="0" indent="0" algn="l">
              <a:buNone/>
              <a:defRPr sz="2000">
                <a:solidFill>
                  <a:schemeClr val="bg1"/>
                </a:solidFill>
                <a:effectLst>
                  <a:outerShdw blurRad="254000" algn="ctr" rotWithShape="0">
                    <a:prstClr val="black">
                      <a:alpha val="35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стиля подзаголовка</a:t>
            </a:r>
            <a:endParaRPr lang="en-US"/>
          </a:p>
        </p:txBody>
      </p:sp>
      <p:sp>
        <p:nvSpPr>
          <p:cNvPr id="4" name="Date Placeholder 3"/>
          <p:cNvSpPr>
            <a:spLocks noGrp="1"/>
          </p:cNvSpPr>
          <p:nvPr>
            <p:ph type="dt" sz="half" idx="10"/>
          </p:nvPr>
        </p:nvSpPr>
        <p:spPr>
          <a:noFill/>
        </p:spPr>
        <p:txBody>
          <a:bodyPr/>
          <a:lstStyle>
            <a:lvl1pPr>
              <a:defRPr>
                <a:noFill/>
              </a:defRPr>
            </a:lvl1pPr>
          </a:lstStyle>
          <a:p>
            <a:r>
              <a:rPr lang="ru-RU"/>
              <a:t>16.11.2016</a:t>
            </a:r>
            <a:endParaRPr lang="en-US"/>
          </a:p>
        </p:txBody>
      </p:sp>
      <p:sp>
        <p:nvSpPr>
          <p:cNvPr id="5" name="Footer Placeholder 4"/>
          <p:cNvSpPr>
            <a:spLocks noGrp="1"/>
          </p:cNvSpPr>
          <p:nvPr>
            <p:ph type="ftr" sz="quarter" idx="11"/>
          </p:nvPr>
        </p:nvSpPr>
        <p:spPr>
          <a:noFill/>
        </p:spPr>
        <p:txBody>
          <a:bodyPr/>
          <a:lstStyle>
            <a:lvl1pPr>
              <a:defRPr>
                <a:noFill/>
              </a:defRPr>
            </a:lvl1pPr>
          </a:lstStyle>
          <a:p>
            <a:r>
              <a:rPr lang="en-US"/>
              <a:t> </a:t>
            </a:r>
          </a:p>
        </p:txBody>
      </p:sp>
      <p:sp>
        <p:nvSpPr>
          <p:cNvPr id="6" name="Slide Number Placeholder 5"/>
          <p:cNvSpPr>
            <a:spLocks noGrp="1"/>
          </p:cNvSpPr>
          <p:nvPr>
            <p:ph type="sldNum" sz="quarter" idx="12"/>
          </p:nvPr>
        </p:nvSpPr>
        <p:spPr>
          <a:noFill/>
        </p:spPr>
        <p:txBody>
          <a:bodyPr/>
          <a:lstStyle>
            <a:lvl1pPr>
              <a:defRPr>
                <a:noFill/>
              </a:defRPr>
            </a:lvl1pPr>
          </a:lstStyle>
          <a:p>
            <a:fld id="{F90E5A77-D385-4CDE-8FE8-D3E3CBE93E71}" type="slidenum">
              <a:rPr lang="en-US" smtClean="0"/>
              <a:pPr/>
              <a:t>‹#›</a:t>
            </a:fld>
            <a:endParaRPr lang="en-US"/>
          </a:p>
        </p:txBody>
      </p:sp>
      <p:sp>
        <p:nvSpPr>
          <p:cNvPr id="12" name="Text Placeholder 11"/>
          <p:cNvSpPr>
            <a:spLocks noGrp="1"/>
          </p:cNvSpPr>
          <p:nvPr>
            <p:ph type="body" sz="quarter" idx="13" hasCustomPrompt="1"/>
          </p:nvPr>
        </p:nvSpPr>
        <p:spPr>
          <a:xfrm>
            <a:off x="550868" y="4653136"/>
            <a:ext cx="9217025" cy="720552"/>
          </a:xfrm>
        </p:spPr>
        <p:txBody>
          <a:bodyPr/>
          <a:lstStyle>
            <a:lvl1pPr marL="0" indent="0">
              <a:buFontTx/>
              <a:buNone/>
              <a:defRPr baseline="0">
                <a:solidFill>
                  <a:schemeClr val="bg1"/>
                </a:solidFill>
                <a:effectLst>
                  <a:outerShdw blurRad="254000" algn="ctr" rotWithShape="0">
                    <a:prstClr val="black">
                      <a:alpha val="35000"/>
                    </a:prstClr>
                  </a:outerShdw>
                </a:effectLst>
              </a:defRPr>
            </a:lvl1pPr>
          </a:lstStyle>
          <a:p>
            <a:pPr lvl="0"/>
            <a:r>
              <a:rPr lang="ru-RU"/>
              <a:t>Имя</a:t>
            </a:r>
            <a:r>
              <a:rPr lang="en-US"/>
              <a:t> / </a:t>
            </a:r>
            <a:r>
              <a:rPr lang="ru-RU"/>
              <a:t>Название</a:t>
            </a:r>
            <a:r>
              <a:rPr lang="en-US"/>
              <a:t> / </a:t>
            </a:r>
            <a:r>
              <a:rPr lang="ru-RU"/>
              <a:t>Дата</a:t>
            </a:r>
            <a:endParaRPr lang="en-US"/>
          </a:p>
        </p:txBody>
      </p:sp>
      <p:pic>
        <p:nvPicPr>
          <p:cNvPr id="23" name="Рисунок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60496" y="6334012"/>
            <a:ext cx="1115953" cy="274652"/>
          </a:xfrm>
          <a:prstGeom prst="rect">
            <a:avLst/>
          </a:prstGeom>
        </p:spPr>
      </p:pic>
    </p:spTree>
    <p:extLst>
      <p:ext uri="{BB962C8B-B14F-4D97-AF65-F5344CB8AC3E}">
        <p14:creationId xmlns:p14="http://schemas.microsoft.com/office/powerpoint/2010/main" val="107106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and Content" type="obj" preserve="1">
  <p:cSld name="title_and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ru-RU"/>
              <a:t>Заголовок слайда</a:t>
            </a:r>
            <a:endParaRPr lang="en-US"/>
          </a:p>
        </p:txBody>
      </p:sp>
      <p:sp>
        <p:nvSpPr>
          <p:cNvPr id="3" name="Content Placeholder 2"/>
          <p:cNvSpPr>
            <a:spLocks noGrp="1"/>
          </p:cNvSpPr>
          <p:nvPr>
            <p:ph idx="1" hasCustomPrompt="1"/>
          </p:nvPr>
        </p:nvSpPr>
        <p:spPr>
          <a:xfrm>
            <a:off x="551384" y="1340768"/>
            <a:ext cx="11090275" cy="4608511"/>
          </a:xfrm>
        </p:spPr>
        <p:txBody>
          <a:bodyPr/>
          <a:lstStyle>
            <a:lvl1pPr>
              <a:defRPr/>
            </a:lvl1pPr>
            <a:lvl2pPr>
              <a:defRPr baseline="0"/>
            </a:lvl2pPr>
            <a:lvl3pPr>
              <a:defRPr/>
            </a:lvl3pPr>
            <a:lvl4pPr>
              <a:defRPr/>
            </a:lvl4pPr>
            <a:lvl5pPr marL="1071562" marR="0" indent="0" algn="l" defTabSz="914400" rtl="0" eaLnBrk="1" fontAlgn="auto" latinLnBrk="0" hangingPunct="1">
              <a:lnSpc>
                <a:spcPct val="100000"/>
              </a:lnSpc>
              <a:spcBef>
                <a:spcPts val="800"/>
              </a:spcBef>
              <a:spcAft>
                <a:spcPts val="0"/>
              </a:spcAft>
              <a:buClr>
                <a:schemeClr val="accent2"/>
              </a:buClr>
              <a:buSzTx/>
              <a:buFont typeface="Arial" panose="020B0604020202020204" pitchFamily="34" charset="0"/>
              <a:buNone/>
              <a:tabLst/>
              <a:defRPr/>
            </a:lvl5p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marL="1346200" marR="0" lvl="4" indent="-274638" algn="l" defTabSz="914400" rtl="0" eaLnBrk="1" fontAlgn="auto" latinLnBrk="0" hangingPunct="1">
              <a:lnSpc>
                <a:spcPct val="100000"/>
              </a:lnSpc>
              <a:spcBef>
                <a:spcPts val="800"/>
              </a:spcBef>
              <a:spcAft>
                <a:spcPts val="0"/>
              </a:spcAft>
              <a:buClr>
                <a:schemeClr val="accent2"/>
              </a:buClr>
              <a:buSzTx/>
              <a:buFont typeface="Arial" panose="020B0604020202020204" pitchFamily="34" charset="0"/>
              <a:buChar char="•"/>
              <a:tabLst/>
              <a:defRPr/>
            </a:pPr>
            <a:r>
              <a:rPr lang="ru-RU"/>
              <a:t>Образец стиля текста пятого уровня</a:t>
            </a:r>
            <a:endParaRPr lang="en-US"/>
          </a:p>
        </p:txBody>
      </p:sp>
      <p:sp>
        <p:nvSpPr>
          <p:cNvPr id="4" name="Date Placeholder 3"/>
          <p:cNvSpPr>
            <a:spLocks noGrp="1"/>
          </p:cNvSpPr>
          <p:nvPr>
            <p:ph type="dt" sz="half" idx="10"/>
          </p:nvPr>
        </p:nvSpPr>
        <p:spPr/>
        <p:txBody>
          <a:bodyPr/>
          <a:lstStyle/>
          <a:p>
            <a:r>
              <a:rPr lang="ru-RU"/>
              <a:t>16.11.2016</a:t>
            </a:r>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F90E5A77-D385-4CDE-8FE8-D3E3CBE93E71}" type="slidenum">
              <a:rPr lang="en-US" smtClean="0"/>
              <a:t>‹#›</a:t>
            </a:fld>
            <a:endParaRPr lang="en-US"/>
          </a:p>
        </p:txBody>
      </p:sp>
    </p:spTree>
    <p:extLst>
      <p:ext uri="{BB962C8B-B14F-4D97-AF65-F5344CB8AC3E}">
        <p14:creationId xmlns:p14="http://schemas.microsoft.com/office/powerpoint/2010/main" val="245250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and Content with Subheading" preserve="1" userDrawn="1">
  <p:cSld name="titles_and_conten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550863" y="1484316"/>
            <a:ext cx="11090275" cy="575767"/>
          </a:xfrm>
        </p:spPr>
        <p:txBody>
          <a:bodyPr anchor="t" anchorCtr="0"/>
          <a:lstStyle>
            <a:lvl1pPr marL="0" indent="0">
              <a:spcBef>
                <a:spcPts val="0"/>
              </a:spcBef>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стиля текста</a:t>
            </a:r>
            <a:endParaRPr lang="en-US"/>
          </a:p>
        </p:txBody>
      </p:sp>
      <p:sp>
        <p:nvSpPr>
          <p:cNvPr id="4" name="Content Placeholder 3"/>
          <p:cNvSpPr>
            <a:spLocks noGrp="1"/>
          </p:cNvSpPr>
          <p:nvPr>
            <p:ph sz="half" idx="2" hasCustomPrompt="1"/>
          </p:nvPr>
        </p:nvSpPr>
        <p:spPr>
          <a:xfrm>
            <a:off x="550863" y="2060849"/>
            <a:ext cx="11090275" cy="4031976"/>
          </a:xfrm>
        </p:spPr>
        <p:txBody>
          <a:bodyPr/>
          <a:lstStyle>
            <a:lvl1pPr>
              <a:defRPr baseline="0"/>
            </a:lvl1pPr>
            <a:lvl2pPr>
              <a:defRPr/>
            </a:lvl2pPr>
            <a:lvl3pPr>
              <a:defRPr/>
            </a:lvl3pPr>
            <a:lvl4pPr>
              <a:defRPr/>
            </a:lvl4pPr>
            <a:lvl5pPr>
              <a:defRPr baseline="0"/>
            </a:lvl5p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7" name="Date Placeholder 6"/>
          <p:cNvSpPr>
            <a:spLocks noGrp="1"/>
          </p:cNvSpPr>
          <p:nvPr>
            <p:ph type="dt" sz="half" idx="10"/>
          </p:nvPr>
        </p:nvSpPr>
        <p:spPr/>
        <p:txBody>
          <a:bodyPr/>
          <a:lstStyle/>
          <a:p>
            <a:r>
              <a:rPr lang="ru-RU"/>
              <a:t>16.11.2016</a:t>
            </a:r>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F90E5A77-D385-4CDE-8FE8-D3E3CBE93E71}" type="slidenum">
              <a:rPr lang="en-US" smtClean="0"/>
              <a:t>‹#›</a:t>
            </a:fld>
            <a:endParaRPr lang="en-US"/>
          </a:p>
        </p:txBody>
      </p:sp>
      <p:sp>
        <p:nvSpPr>
          <p:cNvPr id="2" name="Title 1"/>
          <p:cNvSpPr>
            <a:spLocks noGrp="1"/>
          </p:cNvSpPr>
          <p:nvPr>
            <p:ph type="title" hasCustomPrompt="1"/>
          </p:nvPr>
        </p:nvSpPr>
        <p:spPr/>
        <p:txBody>
          <a:bodyPr/>
          <a:lstStyle>
            <a:lvl1pPr>
              <a:defRPr/>
            </a:lvl1pPr>
          </a:lstStyle>
          <a:p>
            <a:r>
              <a:rPr lang="ru-RU"/>
              <a:t>Заголовок слайда</a:t>
            </a:r>
            <a:endParaRPr lang="en-GB"/>
          </a:p>
        </p:txBody>
      </p:sp>
    </p:spTree>
    <p:extLst>
      <p:ext uri="{BB962C8B-B14F-4D97-AF65-F5344CB8AC3E}">
        <p14:creationId xmlns:p14="http://schemas.microsoft.com/office/powerpoint/2010/main" val="161211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wo Contents" preserve="1" userDrawn="1">
  <p:cSld name="two_content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550868" y="1484313"/>
            <a:ext cx="5401121" cy="4608512"/>
          </a:xfrm>
        </p:spPr>
        <p:txBody>
          <a:bodyPr/>
          <a:lstStyle>
            <a:lvl1pPr>
              <a:defRPr/>
            </a:lvl1pPr>
            <a:lvl2pPr>
              <a:defRPr/>
            </a:lvl2pPr>
            <a:lvl3pPr>
              <a:defRPr/>
            </a:lvl3pPr>
            <a:lvl4pPr>
              <a:defRPr/>
            </a:lvl4p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4" name="Content Placeholder 3"/>
          <p:cNvSpPr>
            <a:spLocks noGrp="1"/>
          </p:cNvSpPr>
          <p:nvPr>
            <p:ph sz="half" idx="2" hasCustomPrompt="1"/>
          </p:nvPr>
        </p:nvSpPr>
        <p:spPr>
          <a:xfrm>
            <a:off x="6240016" y="1484313"/>
            <a:ext cx="5401123" cy="4608512"/>
          </a:xfrm>
        </p:spPr>
        <p:txBody>
          <a:bodyPr/>
          <a:lstStyle>
            <a:lvl1pPr>
              <a:defRPr/>
            </a:lvl1p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5" name="Date Placeholder 4"/>
          <p:cNvSpPr>
            <a:spLocks noGrp="1"/>
          </p:cNvSpPr>
          <p:nvPr>
            <p:ph type="dt" sz="half" idx="10"/>
          </p:nvPr>
        </p:nvSpPr>
        <p:spPr/>
        <p:txBody>
          <a:bodyPr/>
          <a:lstStyle/>
          <a:p>
            <a:r>
              <a:rPr lang="ru-RU"/>
              <a:t>16.11.2016</a:t>
            </a:r>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F90E5A77-D385-4CDE-8FE8-D3E3CBE93E71}" type="slidenum">
              <a:rPr lang="en-US" smtClean="0"/>
              <a:t>‹#›</a:t>
            </a:fld>
            <a:endParaRPr lang="en-US"/>
          </a:p>
        </p:txBody>
      </p:sp>
      <p:cxnSp>
        <p:nvCxnSpPr>
          <p:cNvPr id="9" name="Straight Connector 8"/>
          <p:cNvCxnSpPr/>
          <p:nvPr userDrawn="1"/>
        </p:nvCxnSpPr>
        <p:spPr>
          <a:xfrm>
            <a:off x="6096000" y="1484313"/>
            <a:ext cx="0" cy="4608512"/>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p:txBody>
          <a:bodyPr/>
          <a:lstStyle>
            <a:lvl1pPr>
              <a:defRPr/>
            </a:lvl1pPr>
          </a:lstStyle>
          <a:p>
            <a:r>
              <a:rPr lang="ru-RU"/>
              <a:t>Заголовок слайда</a:t>
            </a:r>
            <a:endParaRPr lang="en-GB"/>
          </a:p>
        </p:txBody>
      </p:sp>
    </p:spTree>
    <p:extLst>
      <p:ext uri="{BB962C8B-B14F-4D97-AF65-F5344CB8AC3E}">
        <p14:creationId xmlns:p14="http://schemas.microsoft.com/office/powerpoint/2010/main" val="167330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Comparison" preserve="1" userDrawn="1">
  <p:cSld name="comparison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550863" y="1484316"/>
            <a:ext cx="5401123" cy="575767"/>
          </a:xfrm>
        </p:spPr>
        <p:txBody>
          <a:bodyPr anchor="t" anchorCtr="0"/>
          <a:lstStyle>
            <a:lvl1pPr marL="0" indent="0">
              <a:spcBef>
                <a:spcPts val="0"/>
              </a:spcBef>
              <a:buNone/>
              <a:defRPr sz="18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стиля текста</a:t>
            </a:r>
            <a:endParaRPr lang="en-US"/>
          </a:p>
        </p:txBody>
      </p:sp>
      <p:sp>
        <p:nvSpPr>
          <p:cNvPr id="4" name="Content Placeholder 3"/>
          <p:cNvSpPr>
            <a:spLocks noGrp="1"/>
          </p:cNvSpPr>
          <p:nvPr>
            <p:ph sz="half" idx="2" hasCustomPrompt="1"/>
          </p:nvPr>
        </p:nvSpPr>
        <p:spPr>
          <a:xfrm>
            <a:off x="550863" y="2060849"/>
            <a:ext cx="5401123" cy="4031976"/>
          </a:xfrm>
        </p:spPr>
        <p:txBody>
          <a:body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5" name="Text Placeholder 4"/>
          <p:cNvSpPr>
            <a:spLocks noGrp="1"/>
          </p:cNvSpPr>
          <p:nvPr>
            <p:ph type="body" sz="quarter" idx="3" hasCustomPrompt="1"/>
          </p:nvPr>
        </p:nvSpPr>
        <p:spPr>
          <a:xfrm>
            <a:off x="6240016" y="1484316"/>
            <a:ext cx="5401123" cy="575767"/>
          </a:xfrm>
        </p:spPr>
        <p:txBody>
          <a:bodyPr anchor="t" anchorCtr="0"/>
          <a:lstStyle>
            <a:lvl1pPr marL="0" indent="0">
              <a:spcBef>
                <a:spcPts val="0"/>
              </a:spcBef>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стиля текста</a:t>
            </a:r>
            <a:endParaRPr lang="en-US"/>
          </a:p>
        </p:txBody>
      </p:sp>
      <p:sp>
        <p:nvSpPr>
          <p:cNvPr id="6" name="Content Placeholder 5"/>
          <p:cNvSpPr>
            <a:spLocks noGrp="1"/>
          </p:cNvSpPr>
          <p:nvPr>
            <p:ph sz="quarter" idx="4" hasCustomPrompt="1"/>
          </p:nvPr>
        </p:nvSpPr>
        <p:spPr>
          <a:xfrm>
            <a:off x="6240016" y="2060852"/>
            <a:ext cx="5401123" cy="4031977"/>
          </a:xfrm>
        </p:spPr>
        <p:txBody>
          <a:body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7" name="Date Placeholder 6"/>
          <p:cNvSpPr>
            <a:spLocks noGrp="1"/>
          </p:cNvSpPr>
          <p:nvPr>
            <p:ph type="dt" sz="half" idx="10"/>
          </p:nvPr>
        </p:nvSpPr>
        <p:spPr/>
        <p:txBody>
          <a:bodyPr/>
          <a:lstStyle/>
          <a:p>
            <a:r>
              <a:rPr lang="ru-RU"/>
              <a:t>16.11.2016</a:t>
            </a:r>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F90E5A77-D385-4CDE-8FE8-D3E3CBE93E71}" type="slidenum">
              <a:rPr lang="en-US" smtClean="0"/>
              <a:t>‹#›</a:t>
            </a:fld>
            <a:endParaRPr lang="en-US"/>
          </a:p>
        </p:txBody>
      </p:sp>
      <p:cxnSp>
        <p:nvCxnSpPr>
          <p:cNvPr id="11" name="Straight Connector 10"/>
          <p:cNvCxnSpPr/>
          <p:nvPr userDrawn="1"/>
        </p:nvCxnSpPr>
        <p:spPr>
          <a:xfrm>
            <a:off x="6096000" y="1484313"/>
            <a:ext cx="0" cy="4608512"/>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p:txBody>
          <a:bodyPr/>
          <a:lstStyle/>
          <a:p>
            <a:r>
              <a:rPr lang="ru-RU"/>
              <a:t>Заголовок слайда</a:t>
            </a:r>
            <a:endParaRPr lang="en-GB"/>
          </a:p>
        </p:txBody>
      </p:sp>
    </p:spTree>
    <p:extLst>
      <p:ext uri="{BB962C8B-B14F-4D97-AF65-F5344CB8AC3E}">
        <p14:creationId xmlns:p14="http://schemas.microsoft.com/office/powerpoint/2010/main" val="289747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hree columns" preserve="1" userDrawn="1">
  <p:cSld name="three_contents">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550865" y="1484316"/>
            <a:ext cx="3528913" cy="575767"/>
          </a:xfrm>
        </p:spPr>
        <p:txBody>
          <a:bodyPr anchor="t" anchorCtr="0"/>
          <a:lstStyle>
            <a:lvl1pPr marL="0" indent="0">
              <a:spcBef>
                <a:spcPts val="0"/>
              </a:spcBef>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стиля текста</a:t>
            </a:r>
            <a:endParaRPr lang="en-US"/>
          </a:p>
        </p:txBody>
      </p:sp>
      <p:sp>
        <p:nvSpPr>
          <p:cNvPr id="4" name="Content Placeholder 3"/>
          <p:cNvSpPr>
            <a:spLocks noGrp="1"/>
          </p:cNvSpPr>
          <p:nvPr>
            <p:ph sz="half" idx="2" hasCustomPrompt="1"/>
          </p:nvPr>
        </p:nvSpPr>
        <p:spPr>
          <a:xfrm>
            <a:off x="550865" y="2060578"/>
            <a:ext cx="3528913" cy="4032249"/>
          </a:xfrm>
        </p:spPr>
        <p:txBody>
          <a:body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5" name="Text Placeholder 4"/>
          <p:cNvSpPr>
            <a:spLocks noGrp="1"/>
          </p:cNvSpPr>
          <p:nvPr>
            <p:ph type="body" sz="quarter" idx="3" hasCustomPrompt="1"/>
          </p:nvPr>
        </p:nvSpPr>
        <p:spPr>
          <a:xfrm>
            <a:off x="8112225" y="1484316"/>
            <a:ext cx="3528915" cy="575767"/>
          </a:xfrm>
        </p:spPr>
        <p:txBody>
          <a:bodyPr anchor="t" anchorCtr="0"/>
          <a:lstStyle>
            <a:lvl1pPr marL="0" indent="0">
              <a:spcBef>
                <a:spcPts val="0"/>
              </a:spcBef>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стиля текста</a:t>
            </a:r>
            <a:endParaRPr lang="en-US"/>
          </a:p>
        </p:txBody>
      </p:sp>
      <p:sp>
        <p:nvSpPr>
          <p:cNvPr id="6" name="Content Placeholder 5"/>
          <p:cNvSpPr>
            <a:spLocks noGrp="1"/>
          </p:cNvSpPr>
          <p:nvPr>
            <p:ph sz="quarter" idx="4" hasCustomPrompt="1"/>
          </p:nvPr>
        </p:nvSpPr>
        <p:spPr>
          <a:xfrm>
            <a:off x="8112225" y="2060578"/>
            <a:ext cx="3528915" cy="4032249"/>
          </a:xfrm>
        </p:spPr>
        <p:txBody>
          <a:body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7" name="Date Placeholder 6"/>
          <p:cNvSpPr>
            <a:spLocks noGrp="1"/>
          </p:cNvSpPr>
          <p:nvPr>
            <p:ph type="dt" sz="half" idx="10"/>
          </p:nvPr>
        </p:nvSpPr>
        <p:spPr/>
        <p:txBody>
          <a:bodyPr/>
          <a:lstStyle/>
          <a:p>
            <a:r>
              <a:rPr lang="ru-RU"/>
              <a:t>16.11.2016</a:t>
            </a:r>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F90E5A77-D385-4CDE-8FE8-D3E3CBE93E71}" type="slidenum">
              <a:rPr lang="en-US" smtClean="0"/>
              <a:t>‹#›</a:t>
            </a:fld>
            <a:endParaRPr lang="en-US"/>
          </a:p>
        </p:txBody>
      </p:sp>
      <p:sp>
        <p:nvSpPr>
          <p:cNvPr id="15" name="Text Placeholder 2"/>
          <p:cNvSpPr>
            <a:spLocks noGrp="1"/>
          </p:cNvSpPr>
          <p:nvPr>
            <p:ph type="body" idx="13" hasCustomPrompt="1"/>
          </p:nvPr>
        </p:nvSpPr>
        <p:spPr>
          <a:xfrm>
            <a:off x="4367808" y="1484316"/>
            <a:ext cx="3456384" cy="575767"/>
          </a:xfrm>
        </p:spPr>
        <p:txBody>
          <a:bodyPr anchor="t" anchorCtr="0"/>
          <a:lstStyle>
            <a:lvl1pPr marL="0" indent="0">
              <a:spcBef>
                <a:spcPts val="0"/>
              </a:spcBef>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стиля текста</a:t>
            </a:r>
            <a:endParaRPr lang="en-US"/>
          </a:p>
        </p:txBody>
      </p:sp>
      <p:sp>
        <p:nvSpPr>
          <p:cNvPr id="16" name="Content Placeholder 3"/>
          <p:cNvSpPr>
            <a:spLocks noGrp="1"/>
          </p:cNvSpPr>
          <p:nvPr>
            <p:ph sz="half" idx="14" hasCustomPrompt="1"/>
          </p:nvPr>
        </p:nvSpPr>
        <p:spPr>
          <a:xfrm>
            <a:off x="4367808" y="2060578"/>
            <a:ext cx="3456384" cy="4032249"/>
          </a:xfrm>
        </p:spPr>
        <p:txBody>
          <a:body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cxnSp>
        <p:nvCxnSpPr>
          <p:cNvPr id="17" name="Straight Connector 16"/>
          <p:cNvCxnSpPr/>
          <p:nvPr userDrawn="1"/>
        </p:nvCxnSpPr>
        <p:spPr>
          <a:xfrm>
            <a:off x="4223792" y="1484313"/>
            <a:ext cx="0" cy="4608512"/>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7968208" y="1484313"/>
            <a:ext cx="0" cy="4608512"/>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p:txBody>
          <a:bodyPr/>
          <a:lstStyle/>
          <a:p>
            <a:r>
              <a:rPr lang="ru-RU"/>
              <a:t>Заголовок слайда</a:t>
            </a:r>
            <a:endParaRPr lang="en-GB"/>
          </a:p>
        </p:txBody>
      </p:sp>
    </p:spTree>
    <p:extLst>
      <p:ext uri="{BB962C8B-B14F-4D97-AF65-F5344CB8AC3E}">
        <p14:creationId xmlns:p14="http://schemas.microsoft.com/office/powerpoint/2010/main" val="874768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and Picture 1/2" preserve="1" userDrawn="1">
  <p:cSld name="title_and_picture12">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50868" y="1484313"/>
            <a:ext cx="5401121" cy="4608512"/>
          </a:xfrm>
        </p:spPr>
        <p:txBody>
          <a:bodyPr/>
          <a:lstStyle/>
          <a:p>
            <a:pPr lvl="0"/>
            <a:r>
              <a:rPr lang="ru-RU"/>
              <a:t>Образец стиля текста</a:t>
            </a:r>
            <a:endParaRPr lang="en-US"/>
          </a:p>
          <a:p>
            <a:pPr lvl="1"/>
            <a:r>
              <a:rPr lang="ru-RU"/>
              <a:t>Образец стиля текста второго уровня</a:t>
            </a:r>
            <a:endParaRPr lang="en-US"/>
          </a:p>
          <a:p>
            <a:pPr lvl="2"/>
            <a:r>
              <a:rPr lang="ru-RU"/>
              <a:t>Образец стиля текста третьего уровня</a:t>
            </a:r>
            <a:endParaRPr lang="en-US"/>
          </a:p>
          <a:p>
            <a:pPr lvl="3"/>
            <a:r>
              <a:rPr lang="ru-RU"/>
              <a:t>Образец стиля текста четвёртого уровня</a:t>
            </a:r>
            <a:endParaRPr lang="en-US"/>
          </a:p>
          <a:p>
            <a:pPr lvl="4"/>
            <a:r>
              <a:rPr lang="ru-RU"/>
              <a:t>Образец стиля текста пятого уровня</a:t>
            </a:r>
            <a:endParaRPr lang="en-US"/>
          </a:p>
        </p:txBody>
      </p:sp>
      <p:sp>
        <p:nvSpPr>
          <p:cNvPr id="4" name="Date Placeholder 3"/>
          <p:cNvSpPr>
            <a:spLocks noGrp="1"/>
          </p:cNvSpPr>
          <p:nvPr>
            <p:ph type="dt" sz="half" idx="10"/>
          </p:nvPr>
        </p:nvSpPr>
        <p:spPr/>
        <p:txBody>
          <a:bodyPr/>
          <a:lstStyle/>
          <a:p>
            <a:r>
              <a:rPr lang="ru-RU"/>
              <a:t>16.11.2016</a:t>
            </a:r>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F90E5A77-D385-4CDE-8FE8-D3E3CBE93E71}" type="slidenum">
              <a:rPr lang="en-US" smtClean="0"/>
              <a:t>‹#›</a:t>
            </a:fld>
            <a:endParaRPr lang="en-US"/>
          </a:p>
        </p:txBody>
      </p:sp>
      <p:sp>
        <p:nvSpPr>
          <p:cNvPr id="8" name="Picture Placeholder 7"/>
          <p:cNvSpPr>
            <a:spLocks noGrp="1"/>
          </p:cNvSpPr>
          <p:nvPr>
            <p:ph type="pic" sz="quarter" idx="13"/>
          </p:nvPr>
        </p:nvSpPr>
        <p:spPr>
          <a:xfrm>
            <a:off x="6240019" y="6"/>
            <a:ext cx="5951984" cy="6092825"/>
          </a:xfrm>
          <a:solidFill>
            <a:srgbClr val="EAEAEA"/>
          </a:solidFill>
        </p:spPr>
        <p:txBody>
          <a:bodyPr/>
          <a:lstStyle>
            <a:lvl1pPr marL="0" indent="0">
              <a:buFontTx/>
              <a:buNone/>
              <a:defRPr sz="1800" baseline="0">
                <a:solidFill>
                  <a:schemeClr val="tx1"/>
                </a:solidFill>
              </a:defRPr>
            </a:lvl1pPr>
          </a:lstStyle>
          <a:p>
            <a:r>
              <a:rPr lang="ru-RU"/>
              <a:t>Вставка рисунка</a:t>
            </a:r>
            <a:endParaRPr lang="en-GB"/>
          </a:p>
        </p:txBody>
      </p:sp>
      <p:sp>
        <p:nvSpPr>
          <p:cNvPr id="7" name="Title 6"/>
          <p:cNvSpPr>
            <a:spLocks noGrp="1"/>
          </p:cNvSpPr>
          <p:nvPr>
            <p:ph type="title" hasCustomPrompt="1"/>
          </p:nvPr>
        </p:nvSpPr>
        <p:spPr>
          <a:xfrm>
            <a:off x="550868" y="476250"/>
            <a:ext cx="5401121" cy="720502"/>
          </a:xfrm>
        </p:spPr>
        <p:txBody>
          <a:bodyPr/>
          <a:lstStyle/>
          <a:p>
            <a:r>
              <a:rPr lang="ru-RU"/>
              <a:t>Заголовок слайда</a:t>
            </a:r>
            <a:endParaRPr lang="en-GB"/>
          </a:p>
        </p:txBody>
      </p:sp>
    </p:spTree>
    <p:extLst>
      <p:ext uri="{BB962C8B-B14F-4D97-AF65-F5344CB8AC3E}">
        <p14:creationId xmlns:p14="http://schemas.microsoft.com/office/powerpoint/2010/main" val="21492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0864" y="476250"/>
            <a:ext cx="11090275" cy="720502"/>
          </a:xfrm>
          <a:prstGeom prst="rect">
            <a:avLst/>
          </a:prstGeom>
        </p:spPr>
        <p:txBody>
          <a:bodyPr vert="horz" lIns="0" tIns="0" rIns="0" bIns="0" rtlCol="0" anchor="t" anchorCtr="0">
            <a:noAutofit/>
          </a:bodyPr>
          <a:lstStyle/>
          <a:p>
            <a:r>
              <a:rPr lang="ru-RU"/>
              <a:t>Образец заголовка слайда</a:t>
            </a:r>
            <a:endParaRPr lang="en-US"/>
          </a:p>
        </p:txBody>
      </p:sp>
      <p:sp>
        <p:nvSpPr>
          <p:cNvPr id="3" name="Text Placeholder 2"/>
          <p:cNvSpPr>
            <a:spLocks noGrp="1"/>
          </p:cNvSpPr>
          <p:nvPr>
            <p:ph type="body" idx="1"/>
          </p:nvPr>
        </p:nvSpPr>
        <p:spPr>
          <a:xfrm>
            <a:off x="550864" y="1484319"/>
            <a:ext cx="11090275" cy="4608511"/>
          </a:xfrm>
          <a:prstGeom prst="rect">
            <a:avLst/>
          </a:prstGeom>
        </p:spPr>
        <p:txBody>
          <a:bodyPr vert="horz" lIns="0" tIns="0" rIns="0" bIns="0" rtlCol="0" anchor="t" anchorCtr="0">
            <a:noAutofit/>
          </a:bodyPr>
          <a:lstStyle/>
          <a:p>
            <a:pPr lvl="0"/>
            <a:r>
              <a:rPr lang="ru-RU"/>
              <a:t>Образец стиля текста</a:t>
            </a:r>
            <a:endParaRPr lang="en-US"/>
          </a:p>
          <a:p>
            <a:pPr lvl="1"/>
            <a:r>
              <a:rPr lang="ru-RU"/>
              <a:t>Образец текста второго уровня</a:t>
            </a:r>
            <a:endParaRPr lang="en-US"/>
          </a:p>
          <a:p>
            <a:pPr lvl="2"/>
            <a:r>
              <a:rPr lang="ru-RU"/>
              <a:t>Образец текста третьего уровня</a:t>
            </a:r>
            <a:endParaRPr lang="en-US"/>
          </a:p>
          <a:p>
            <a:pPr lvl="3"/>
            <a:r>
              <a:rPr lang="ru-RU"/>
              <a:t>Образец текста четвёртого уровня</a:t>
            </a:r>
            <a:endParaRPr lang="en-US"/>
          </a:p>
          <a:p>
            <a:pPr lvl="4"/>
            <a:r>
              <a:rPr lang="ru-RU"/>
              <a:t>Образец текста пятого уровня</a:t>
            </a:r>
            <a:endParaRPr lang="en-US"/>
          </a:p>
        </p:txBody>
      </p:sp>
      <p:sp>
        <p:nvSpPr>
          <p:cNvPr id="4" name="Date Placeholder 3"/>
          <p:cNvSpPr>
            <a:spLocks noGrp="1"/>
          </p:cNvSpPr>
          <p:nvPr>
            <p:ph type="dt" sz="half" idx="2"/>
          </p:nvPr>
        </p:nvSpPr>
        <p:spPr>
          <a:xfrm>
            <a:off x="839270" y="6345238"/>
            <a:ext cx="1440383" cy="252412"/>
          </a:xfrm>
          <a:prstGeom prst="rect">
            <a:avLst/>
          </a:prstGeom>
        </p:spPr>
        <p:txBody>
          <a:bodyPr vert="horz" lIns="72000" tIns="0" rIns="72000" bIns="0" rtlCol="0" anchor="ctr" anchorCtr="0">
            <a:noAutofit/>
          </a:bodyPr>
          <a:lstStyle>
            <a:lvl1pPr algn="l">
              <a:defRPr sz="900" b="0">
                <a:solidFill>
                  <a:schemeClr val="tx1"/>
                </a:solidFill>
              </a:defRPr>
            </a:lvl1pPr>
          </a:lstStyle>
          <a:p>
            <a:r>
              <a:rPr lang="ru-RU"/>
              <a:t>16.11.2016</a:t>
            </a:r>
            <a:endParaRPr lang="en-US"/>
          </a:p>
        </p:txBody>
      </p:sp>
      <p:sp>
        <p:nvSpPr>
          <p:cNvPr id="5" name="Footer Placeholder 4"/>
          <p:cNvSpPr>
            <a:spLocks noGrp="1"/>
          </p:cNvSpPr>
          <p:nvPr>
            <p:ph type="ftr" sz="quarter" idx="3"/>
          </p:nvPr>
        </p:nvSpPr>
        <p:spPr>
          <a:xfrm>
            <a:off x="2279653" y="6345238"/>
            <a:ext cx="7488239" cy="252412"/>
          </a:xfrm>
          <a:prstGeom prst="rect">
            <a:avLst/>
          </a:prstGeom>
        </p:spPr>
        <p:txBody>
          <a:bodyPr vert="horz" lIns="72000" tIns="0" rIns="72000" bIns="0" rtlCol="0" anchor="ctr" anchorCtr="0">
            <a:noAutofit/>
          </a:bodyPr>
          <a:lstStyle>
            <a:lvl1pPr algn="l">
              <a:defRPr sz="900" b="0">
                <a:solidFill>
                  <a:schemeClr val="tx1"/>
                </a:solidFill>
              </a:defRPr>
            </a:lvl1pPr>
          </a:lstStyle>
          <a:p>
            <a:r>
              <a:rPr lang="en-US"/>
              <a:t> </a:t>
            </a:r>
          </a:p>
        </p:txBody>
      </p:sp>
      <p:sp>
        <p:nvSpPr>
          <p:cNvPr id="6" name="Slide Number Placeholder 5"/>
          <p:cNvSpPr>
            <a:spLocks noGrp="1"/>
          </p:cNvSpPr>
          <p:nvPr>
            <p:ph type="sldNum" sz="quarter" idx="4"/>
          </p:nvPr>
        </p:nvSpPr>
        <p:spPr>
          <a:xfrm>
            <a:off x="550866" y="6345242"/>
            <a:ext cx="288407" cy="252089"/>
          </a:xfrm>
          <a:prstGeom prst="rect">
            <a:avLst/>
          </a:prstGeom>
          <a:noFill/>
        </p:spPr>
        <p:txBody>
          <a:bodyPr vert="horz" wrap="none" lIns="0" tIns="0" rIns="0" bIns="0" rtlCol="0" anchor="ctr" anchorCtr="0">
            <a:noAutofit/>
          </a:bodyPr>
          <a:lstStyle>
            <a:lvl1pPr algn="l">
              <a:defRPr sz="900" b="0">
                <a:solidFill>
                  <a:schemeClr val="tx1"/>
                </a:solidFill>
              </a:defRPr>
            </a:lvl1pPr>
          </a:lstStyle>
          <a:p>
            <a:fld id="{F90E5A77-D385-4CDE-8FE8-D3E3CBE93E71}" type="slidenum">
              <a:rPr lang="en-US" smtClean="0"/>
              <a:pPr/>
              <a:t>‹#›</a:t>
            </a:fld>
            <a:endParaRPr lang="en-US"/>
          </a:p>
        </p:txBody>
      </p:sp>
      <p:sp>
        <p:nvSpPr>
          <p:cNvPr id="8" name="(c)" hidden="1"/>
          <p:cNvSpPr txBox="1"/>
          <p:nvPr userDrawn="1"/>
        </p:nvSpPr>
        <p:spPr>
          <a:xfrm>
            <a:off x="11991329" y="6885480"/>
            <a:ext cx="193963" cy="30778"/>
          </a:xfrm>
          <a:prstGeom prst="rect">
            <a:avLst/>
          </a:prstGeom>
          <a:noFill/>
        </p:spPr>
        <p:txBody>
          <a:bodyPr wrap="none" lIns="0" tIns="0" rIns="0" bIns="0" rtlCol="0">
            <a:spAutoFit/>
          </a:bodyPr>
          <a:lstStyle/>
          <a:p>
            <a:pPr algn="r"/>
            <a:r>
              <a:rPr lang="fi-FI" sz="200">
                <a:solidFill>
                  <a:schemeClr val="bg1"/>
                </a:solidFill>
              </a:rPr>
              <a:t>©grow. for</a:t>
            </a:r>
            <a:r>
              <a:rPr lang="fi-FI" sz="200" baseline="0">
                <a:solidFill>
                  <a:schemeClr val="bg1"/>
                </a:solidFill>
              </a:rPr>
              <a:t> fortum</a:t>
            </a:r>
            <a:endParaRPr lang="en-GB" sz="200" err="1">
              <a:solidFill>
                <a:schemeClr val="bg1"/>
              </a:solidFill>
            </a:endParaRPr>
          </a:p>
        </p:txBody>
      </p:sp>
      <p:pic>
        <p:nvPicPr>
          <p:cNvPr id="7" name="Рисунок 6"/>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560496" y="6342719"/>
            <a:ext cx="1080000" cy="265803"/>
          </a:xfrm>
          <a:prstGeom prst="rect">
            <a:avLst/>
          </a:prstGeom>
        </p:spPr>
      </p:pic>
    </p:spTree>
    <p:extLst>
      <p:ext uri="{BB962C8B-B14F-4D97-AF65-F5344CB8AC3E}">
        <p14:creationId xmlns:p14="http://schemas.microsoft.com/office/powerpoint/2010/main" val="678961272"/>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70" r:id="rId3"/>
    <p:sldLayoutId id="2147483650" r:id="rId4"/>
    <p:sldLayoutId id="2147483672" r:id="rId5"/>
    <p:sldLayoutId id="2147483652" r:id="rId6"/>
    <p:sldLayoutId id="2147483653" r:id="rId7"/>
    <p:sldLayoutId id="2147483661" r:id="rId8"/>
    <p:sldLayoutId id="2147483662" r:id="rId9"/>
    <p:sldLayoutId id="2147483663" r:id="rId10"/>
    <p:sldLayoutId id="2147483668" r:id="rId11"/>
    <p:sldLayoutId id="2147483654" r:id="rId12"/>
    <p:sldLayoutId id="2147483655" r:id="rId13"/>
    <p:sldLayoutId id="2147483659" r:id="rId14"/>
    <p:sldLayoutId id="2147483711" r:id="rId15"/>
  </p:sldLayoutIdLst>
  <p:hf hdr="0" dt="0"/>
  <p:txStyles>
    <p:titleStyle>
      <a:lvl1pPr algn="l" defTabSz="914400" rtl="0" eaLnBrk="1" latinLnBrk="0" hangingPunct="1">
        <a:lnSpc>
          <a:spcPct val="85000"/>
        </a:lnSpc>
        <a:spcBef>
          <a:spcPct val="0"/>
        </a:spcBef>
        <a:buNone/>
        <a:defRPr sz="2800" b="1" kern="1200">
          <a:solidFill>
            <a:schemeClr val="accent2"/>
          </a:solidFill>
          <a:latin typeface="+mj-lt"/>
          <a:ea typeface="+mj-ea"/>
          <a:cs typeface="+mj-cs"/>
        </a:defRPr>
      </a:lvl1pPr>
    </p:titleStyle>
    <p:bodyStyle>
      <a:lvl1pPr marL="266700" indent="-266700" algn="l" defTabSz="914400" rtl="0" eaLnBrk="1" latinLnBrk="0" hangingPunct="1">
        <a:lnSpc>
          <a:spcPct val="100000"/>
        </a:lnSpc>
        <a:spcBef>
          <a:spcPts val="800"/>
        </a:spcBef>
        <a:buClr>
          <a:schemeClr val="accent2"/>
        </a:buClr>
        <a:buFont typeface="Arial" panose="020B0604020202020204" pitchFamily="34" charset="0"/>
        <a:buChar char="•"/>
        <a:defRPr sz="2000" kern="1200">
          <a:solidFill>
            <a:srgbClr val="000000"/>
          </a:solidFill>
          <a:latin typeface="+mn-lt"/>
          <a:ea typeface="+mn-ea"/>
          <a:cs typeface="+mn-cs"/>
        </a:defRPr>
      </a:lvl1pPr>
      <a:lvl2pPr marL="539750" indent="-273050" algn="l" defTabSz="914400" rtl="0" eaLnBrk="1" latinLnBrk="0" hangingPunct="1">
        <a:lnSpc>
          <a:spcPct val="100000"/>
        </a:lnSpc>
        <a:spcBef>
          <a:spcPts val="800"/>
        </a:spcBef>
        <a:buClr>
          <a:schemeClr val="accent2"/>
        </a:buClr>
        <a:buFont typeface="Arial" panose="020B0604020202020204" pitchFamily="34" charset="0"/>
        <a:buChar char="–"/>
        <a:defRPr sz="1800" kern="1200" baseline="0">
          <a:solidFill>
            <a:srgbClr val="000000"/>
          </a:solidFill>
          <a:latin typeface="+mn-lt"/>
          <a:ea typeface="+mn-ea"/>
          <a:cs typeface="+mn-cs"/>
        </a:defRPr>
      </a:lvl2pPr>
      <a:lvl3pPr marL="806450" indent="-266700" algn="l" defTabSz="914400" rtl="0" eaLnBrk="1" latinLnBrk="0" hangingPunct="1">
        <a:lnSpc>
          <a:spcPct val="100000"/>
        </a:lnSpc>
        <a:spcBef>
          <a:spcPts val="800"/>
        </a:spcBef>
        <a:buClr>
          <a:schemeClr val="accent2"/>
        </a:buClr>
        <a:buFont typeface="Arial" panose="020B0604020202020204" pitchFamily="34" charset="0"/>
        <a:buChar char="•"/>
        <a:defRPr sz="1600" kern="1200">
          <a:solidFill>
            <a:srgbClr val="000000"/>
          </a:solidFill>
          <a:latin typeface="+mn-lt"/>
          <a:ea typeface="+mn-ea"/>
          <a:cs typeface="+mn-cs"/>
        </a:defRPr>
      </a:lvl3pPr>
      <a:lvl4pPr marL="1071563" indent="-265113" algn="l" defTabSz="914400" rtl="0" eaLnBrk="1" latinLnBrk="0" hangingPunct="1">
        <a:lnSpc>
          <a:spcPct val="100000"/>
        </a:lnSpc>
        <a:spcBef>
          <a:spcPts val="800"/>
        </a:spcBef>
        <a:buClr>
          <a:schemeClr val="accent2"/>
        </a:buClr>
        <a:buFont typeface="Arial" panose="020B0604020202020204" pitchFamily="34" charset="0"/>
        <a:buChar char="–"/>
        <a:defRPr sz="1400" kern="1200">
          <a:solidFill>
            <a:srgbClr val="000000"/>
          </a:solidFill>
          <a:latin typeface="+mn-lt"/>
          <a:ea typeface="+mn-ea"/>
          <a:cs typeface="+mn-cs"/>
        </a:defRPr>
      </a:lvl4pPr>
      <a:lvl5pPr marL="1346200" indent="-274638" algn="l" defTabSz="914400" rtl="0" eaLnBrk="1" latinLnBrk="0" hangingPunct="1">
        <a:lnSpc>
          <a:spcPct val="100000"/>
        </a:lnSpc>
        <a:spcBef>
          <a:spcPts val="800"/>
        </a:spcBef>
        <a:buClr>
          <a:schemeClr val="accent2"/>
        </a:buClr>
        <a:buFont typeface="Arial" panose="020B0604020202020204" pitchFamily="34" charset="0"/>
        <a:buChar char="•"/>
        <a:defRPr sz="1400" kern="1200" baseline="0">
          <a:solidFill>
            <a:srgbClr val="000000"/>
          </a:solidFill>
          <a:latin typeface="+mn-lt"/>
          <a:ea typeface="+mn-ea"/>
          <a:cs typeface="+mn-cs"/>
        </a:defRPr>
      </a:lvl5pPr>
      <a:lvl6pPr marL="1612900" indent="-266700" algn="l" defTabSz="914400" rtl="0" eaLnBrk="1" latinLnBrk="0" hangingPunct="1">
        <a:lnSpc>
          <a:spcPct val="100000"/>
        </a:lnSpc>
        <a:spcBef>
          <a:spcPts val="800"/>
        </a:spcBef>
        <a:buClr>
          <a:schemeClr val="accent2"/>
        </a:buClr>
        <a:buFont typeface="Arial" panose="020B0604020202020204" pitchFamily="34" charset="0"/>
        <a:buChar char="–"/>
        <a:defRPr sz="1200" kern="1200">
          <a:solidFill>
            <a:srgbClr val="000000"/>
          </a:solidFill>
          <a:latin typeface="+mn-lt"/>
          <a:ea typeface="+mn-ea"/>
          <a:cs typeface="+mn-cs"/>
        </a:defRPr>
      </a:lvl6pPr>
      <a:lvl7pPr marL="1878013" indent="-265113" algn="l" defTabSz="914400" rtl="0" eaLnBrk="1" latinLnBrk="0" hangingPunct="1">
        <a:lnSpc>
          <a:spcPct val="100000"/>
        </a:lnSpc>
        <a:spcBef>
          <a:spcPts val="800"/>
        </a:spcBef>
        <a:buClr>
          <a:schemeClr val="accent2"/>
        </a:buClr>
        <a:buFont typeface="Arial" panose="020B0604020202020204" pitchFamily="34" charset="0"/>
        <a:buChar char="•"/>
        <a:defRPr sz="1200" kern="1200">
          <a:solidFill>
            <a:srgbClr val="000000"/>
          </a:solidFill>
          <a:latin typeface="+mn-lt"/>
          <a:ea typeface="+mn-ea"/>
          <a:cs typeface="+mn-cs"/>
        </a:defRPr>
      </a:lvl7pPr>
      <a:lvl8pPr marL="2152650" indent="-274638" algn="l" defTabSz="914400" rtl="0" eaLnBrk="1" latinLnBrk="0" hangingPunct="1">
        <a:lnSpc>
          <a:spcPct val="100000"/>
        </a:lnSpc>
        <a:spcBef>
          <a:spcPts val="800"/>
        </a:spcBef>
        <a:buClr>
          <a:schemeClr val="accent2"/>
        </a:buClr>
        <a:buFont typeface="Arial" panose="020B0604020202020204" pitchFamily="34" charset="0"/>
        <a:buChar char="–"/>
        <a:defRPr sz="1200" kern="1200">
          <a:solidFill>
            <a:srgbClr val="000000"/>
          </a:solidFill>
          <a:latin typeface="+mn-lt"/>
          <a:ea typeface="+mn-ea"/>
          <a:cs typeface="+mn-cs"/>
        </a:defRPr>
      </a:lvl8pPr>
      <a:lvl9pPr marL="2419350" indent="-266700" algn="l" defTabSz="914400" rtl="0" eaLnBrk="1" latinLnBrk="0" hangingPunct="1">
        <a:lnSpc>
          <a:spcPct val="100000"/>
        </a:lnSpc>
        <a:spcBef>
          <a:spcPts val="800"/>
        </a:spcBef>
        <a:buClr>
          <a:schemeClr val="accent2"/>
        </a:buClr>
        <a:buFont typeface="Arial" panose="020B0604020202020204" pitchFamily="34" charset="0"/>
        <a:buChar char="•"/>
        <a:defRPr sz="1200" kern="1200">
          <a:solidFill>
            <a:srgbClr val="000000"/>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40"/>
          <p:cNvSpPr txBox="1">
            <a:spLocks noChangeArrowheads="1"/>
          </p:cNvSpPr>
          <p:nvPr/>
        </p:nvSpPr>
        <p:spPr bwMode="auto">
          <a:xfrm>
            <a:off x="0" y="1"/>
            <a:ext cx="12192000" cy="1006429"/>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smtClean="0">
                <a:solidFill>
                  <a:schemeClr val="bg1"/>
                </a:solidFill>
                <a:latin typeface="Arial" charset="0"/>
              </a:rPr>
              <a:t>Федеральная </a:t>
            </a:r>
            <a:r>
              <a:rPr kumimoji="1" lang="ru-RU" altLang="ru-RU" sz="2200" b="1" dirty="0">
                <a:solidFill>
                  <a:schemeClr val="bg1"/>
                </a:solidFill>
                <a:latin typeface="Arial" charset="0"/>
              </a:rPr>
              <a:t>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a:t>
            </a:r>
            <a:r>
              <a:rPr kumimoji="1" lang="ru-RU" altLang="ru-RU" sz="2200" b="1" dirty="0" smtClean="0">
                <a:solidFill>
                  <a:schemeClr val="bg1"/>
                </a:solidFill>
                <a:latin typeface="Arial" charset="0"/>
              </a:rPr>
              <a:t>надзору</a:t>
            </a:r>
          </a:p>
          <a:p>
            <a:pPr algn="ctr" eaLnBrk="1" hangingPunct="1">
              <a:lnSpc>
                <a:spcPct val="90000"/>
              </a:lnSpc>
              <a:spcBef>
                <a:spcPct val="0"/>
              </a:spcBef>
              <a:buClrTx/>
              <a:buSzTx/>
              <a:buFontTx/>
              <a:buNone/>
            </a:pPr>
            <a:r>
              <a:rPr kumimoji="1" lang="ru-RU" altLang="ru-RU" sz="2200" b="1" dirty="0" smtClean="0">
                <a:solidFill>
                  <a:schemeClr val="bg1"/>
                </a:solidFill>
                <a:latin typeface="Arial" charset="0"/>
              </a:rPr>
              <a:t>Северо-Западное управление</a:t>
            </a:r>
            <a:endParaRPr kumimoji="1" lang="ru-RU" altLang="ru-RU" sz="2200" dirty="0">
              <a:latin typeface="Arial" charset="0"/>
            </a:endParaRPr>
          </a:p>
        </p:txBody>
      </p:sp>
      <p:grpSp>
        <p:nvGrpSpPr>
          <p:cNvPr id="13316" name="Group 17"/>
          <p:cNvGrpSpPr>
            <a:grpSpLocks/>
          </p:cNvGrpSpPr>
          <p:nvPr/>
        </p:nvGrpSpPr>
        <p:grpSpPr bwMode="auto">
          <a:xfrm>
            <a:off x="0" y="477838"/>
            <a:ext cx="12192000" cy="1403351"/>
            <a:chOff x="0" y="272"/>
            <a:chExt cx="5760" cy="884"/>
          </a:xfrm>
        </p:grpSpPr>
        <p:sp>
          <p:nvSpPr>
            <p:cNvPr id="13322"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3323"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3324"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3325"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60" name="Rectangle 16"/>
          <p:cNvSpPr>
            <a:spLocks noChangeArrowheads="1"/>
          </p:cNvSpPr>
          <p:nvPr/>
        </p:nvSpPr>
        <p:spPr bwMode="auto">
          <a:xfrm>
            <a:off x="0" y="2444750"/>
            <a:ext cx="12192000" cy="338554"/>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defRPr/>
            </a:pPr>
            <a:endParaRPr lang="ru-RU" sz="1600" b="0" i="1">
              <a:solidFill>
                <a:schemeClr val="bg2"/>
              </a:solidFill>
              <a:cs typeface="+mn-cs"/>
            </a:endParaRPr>
          </a:p>
        </p:txBody>
      </p:sp>
      <p:sp>
        <p:nvSpPr>
          <p:cNvPr id="6164" name="Rectangle 20"/>
          <p:cNvSpPr>
            <a:spLocks noChangeArrowheads="1"/>
          </p:cNvSpPr>
          <p:nvPr/>
        </p:nvSpPr>
        <p:spPr bwMode="auto">
          <a:xfrm>
            <a:off x="0" y="3357563"/>
            <a:ext cx="12192000" cy="228600"/>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lgn="ctr">
              <a:lnSpc>
                <a:spcPct val="90000"/>
              </a:lnSpc>
              <a:defRPr/>
            </a:pPr>
            <a:r>
              <a:rPr lang="ru-RU" sz="1000" i="1">
                <a:solidFill>
                  <a:srgbClr val="003366"/>
                </a:solidFill>
                <a:latin typeface="Arial" charset="0"/>
                <a:cs typeface="Arial" charset="0"/>
              </a:rPr>
              <a:t> </a:t>
            </a:r>
            <a:endParaRPr lang="ru-RU" sz="1600" b="0" i="1">
              <a:solidFill>
                <a:schemeClr val="bg2"/>
              </a:solidFill>
              <a:cs typeface="+mn-cs"/>
            </a:endParaRPr>
          </a:p>
        </p:txBody>
      </p:sp>
      <p:sp>
        <p:nvSpPr>
          <p:cNvPr id="13319" name="Text Box 4"/>
          <p:cNvSpPr txBox="1">
            <a:spLocks noChangeArrowheads="1"/>
          </p:cNvSpPr>
          <p:nvPr/>
        </p:nvSpPr>
        <p:spPr bwMode="auto">
          <a:xfrm>
            <a:off x="0" y="6426200"/>
            <a:ext cx="12192000" cy="431800"/>
          </a:xfrm>
          <a:prstGeom prst="rect">
            <a:avLst/>
          </a:prstGeom>
          <a:solidFill>
            <a:srgbClr val="1245A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a:spcBef>
                <a:spcPct val="0"/>
              </a:spcBef>
              <a:buClrTx/>
              <a:buSzTx/>
              <a:buFontTx/>
              <a:buNone/>
            </a:pPr>
            <a:endParaRPr kumimoji="1" lang="ru-RU" altLang="ru-RU" sz="2200"/>
          </a:p>
        </p:txBody>
      </p:sp>
      <p:sp>
        <p:nvSpPr>
          <p:cNvPr id="13320" name="Прямоугольник 5"/>
          <p:cNvSpPr>
            <a:spLocks noChangeArrowheads="1"/>
          </p:cNvSpPr>
          <p:nvPr/>
        </p:nvSpPr>
        <p:spPr bwMode="auto">
          <a:xfrm>
            <a:off x="4785785" y="5343526"/>
            <a:ext cx="288078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spcBef>
                <a:spcPct val="0"/>
              </a:spcBef>
              <a:buClrTx/>
              <a:buSzTx/>
              <a:buFontTx/>
              <a:buNone/>
            </a:pPr>
            <a:endParaRPr lang="ru-RU" altLang="ru-RU" sz="1200">
              <a:solidFill>
                <a:schemeClr val="bg1"/>
              </a:solidFill>
            </a:endParaRPr>
          </a:p>
        </p:txBody>
      </p:sp>
      <p:sp>
        <p:nvSpPr>
          <p:cNvPr id="13321" name="TextBox 1"/>
          <p:cNvSpPr txBox="1">
            <a:spLocks noChangeArrowheads="1"/>
          </p:cNvSpPr>
          <p:nvPr/>
        </p:nvSpPr>
        <p:spPr bwMode="auto">
          <a:xfrm>
            <a:off x="1137709" y="2511893"/>
            <a:ext cx="1017693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a:buNone/>
            </a:pPr>
            <a:r>
              <a:rPr lang="ru-RU" sz="2800" b="1" dirty="0">
                <a:solidFill>
                  <a:schemeClr val="tx2">
                    <a:lumMod val="75000"/>
                  </a:schemeClr>
                </a:solidFill>
                <a:cs typeface="Times New Roman" pitchFamily="18" charset="0"/>
              </a:rPr>
              <a:t>Об обязательных требованиях при осуществлении государственного контроля и надзора в сфере электроэнергетики</a:t>
            </a:r>
            <a:endParaRPr lang="ru-RU" sz="2800" b="1" dirty="0">
              <a:solidFill>
                <a:schemeClr val="tx2">
                  <a:lumMod val="75000"/>
                </a:schemeClr>
              </a:solidFill>
              <a:latin typeface="Times New Roman" pitchFamily="18" charset="0"/>
              <a:cs typeface="Times New Roman" pitchFamily="18" charset="0"/>
            </a:endParaRPr>
          </a:p>
        </p:txBody>
      </p:sp>
      <p:sp>
        <p:nvSpPr>
          <p:cNvPr id="14" name="TextBox 1"/>
          <p:cNvSpPr txBox="1">
            <a:spLocks noChangeArrowheads="1"/>
          </p:cNvSpPr>
          <p:nvPr/>
        </p:nvSpPr>
        <p:spPr bwMode="auto">
          <a:xfrm>
            <a:off x="1137709" y="5417051"/>
            <a:ext cx="1017693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spcBef>
                <a:spcPct val="0"/>
              </a:spcBef>
              <a:buClrTx/>
              <a:buSzTx/>
              <a:buFontTx/>
              <a:buNone/>
            </a:pPr>
            <a:r>
              <a:rPr lang="ru-RU" sz="2400" b="1" dirty="0" smtClean="0">
                <a:solidFill>
                  <a:schemeClr val="tx2">
                    <a:lumMod val="75000"/>
                  </a:schemeClr>
                </a:solidFill>
              </a:rPr>
              <a:t>Санкт-Петербург</a:t>
            </a:r>
          </a:p>
          <a:p>
            <a:pPr algn="ctr" eaLnBrk="1" hangingPunct="1">
              <a:spcBef>
                <a:spcPct val="0"/>
              </a:spcBef>
              <a:buClrTx/>
              <a:buSzTx/>
              <a:buFontTx/>
              <a:buNone/>
            </a:pPr>
            <a:r>
              <a:rPr lang="ru-RU" sz="2400" b="1" dirty="0" smtClean="0">
                <a:solidFill>
                  <a:schemeClr val="tx2">
                    <a:lumMod val="75000"/>
                  </a:schemeClr>
                </a:solidFill>
              </a:rPr>
              <a:t>2022 год</a:t>
            </a:r>
            <a:r>
              <a:rPr lang="ru-RU" sz="2400" b="1" dirty="0" smtClean="0"/>
              <a:t> </a:t>
            </a:r>
            <a:endParaRPr lang="ru-RU" altLang="ru-RU" sz="2400" b="1" dirty="0"/>
          </a:p>
        </p:txBody>
      </p:sp>
    </p:spTree>
    <p:extLst>
      <p:ext uri="{BB962C8B-B14F-4D97-AF65-F5344CB8AC3E}">
        <p14:creationId xmlns:p14="http://schemas.microsoft.com/office/powerpoint/2010/main" val="2448228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0864" y="476250"/>
            <a:ext cx="11090275" cy="45719"/>
          </a:xfrm>
        </p:spPr>
        <p:txBody>
          <a:bodyPr/>
          <a:lstStyle/>
          <a:p>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822451282"/>
              </p:ext>
            </p:extLst>
          </p:nvPr>
        </p:nvGraphicFramePr>
        <p:xfrm>
          <a:off x="200298" y="1458785"/>
          <a:ext cx="11730446" cy="5225183"/>
        </p:xfrm>
        <a:graphic>
          <a:graphicData uri="http://schemas.openxmlformats.org/drawingml/2006/table">
            <a:tbl>
              <a:tblPr firstRow="1" bandRow="1">
                <a:tableStyleId>{5C22544A-7EE6-4342-B048-85BDC9FD1C3A}</a:tableStyleId>
              </a:tblPr>
              <a:tblGrid>
                <a:gridCol w="5715960">
                  <a:extLst>
                    <a:ext uri="{9D8B030D-6E8A-4147-A177-3AD203B41FA5}">
                      <a16:colId xmlns="" xmlns:a16="http://schemas.microsoft.com/office/drawing/2014/main" val="1463719666"/>
                    </a:ext>
                  </a:extLst>
                </a:gridCol>
                <a:gridCol w="6014486">
                  <a:extLst>
                    <a:ext uri="{9D8B030D-6E8A-4147-A177-3AD203B41FA5}">
                      <a16:colId xmlns="" xmlns:a16="http://schemas.microsoft.com/office/drawing/2014/main" val="3392624566"/>
                    </a:ext>
                  </a:extLst>
                </a:gridCol>
              </a:tblGrid>
              <a:tr h="500783">
                <a:tc>
                  <a:txBody>
                    <a:bodyPr/>
                    <a:lstStyle/>
                    <a:p>
                      <a:pPr algn="ctr"/>
                      <a:r>
                        <a:rPr lang="ru-RU" sz="2400" dirty="0" smtClean="0">
                          <a:latin typeface="Times New Roman" pitchFamily="18" charset="0"/>
                          <a:cs typeface="Times New Roman" pitchFamily="18" charset="0"/>
                        </a:rPr>
                        <a:t>Приказ 212 (было)</a:t>
                      </a:r>
                      <a:endParaRPr lang="ru-RU" sz="2400" dirty="0">
                        <a:solidFill>
                          <a:schemeClr val="tx1"/>
                        </a:solidFill>
                        <a:latin typeface="Times New Roman" pitchFamily="18" charset="0"/>
                        <a:cs typeface="Times New Roman" pitchFamily="18" charset="0"/>
                      </a:endParaRPr>
                    </a:p>
                  </a:txBody>
                  <a:tcPr/>
                </a:tc>
                <a:tc>
                  <a:txBody>
                    <a:bodyPr/>
                    <a:lstStyle/>
                    <a:p>
                      <a:pPr algn="ctr"/>
                      <a:r>
                        <a:rPr lang="ru-RU" sz="2400" dirty="0" smtClean="0">
                          <a:latin typeface="Times New Roman" pitchFamily="18" charset="0"/>
                          <a:cs typeface="Times New Roman" pitchFamily="18" charset="0"/>
                        </a:rPr>
                        <a:t>ПП № 85 (стало)</a:t>
                      </a:r>
                      <a:endParaRPr lang="ru-RU" sz="24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393111043"/>
                  </a:ext>
                </a:extLst>
              </a:tr>
              <a:tr h="4537026">
                <a:tc>
                  <a:txBody>
                    <a:bodyPr/>
                    <a:lstStyle/>
                    <a:p>
                      <a:pPr algn="ctr"/>
                      <a:r>
                        <a:rPr lang="ru-RU" sz="1600" dirty="0" smtClean="0">
                          <a:latin typeface="Times New Roman" pitchFamily="18" charset="0"/>
                          <a:cs typeface="Times New Roman" pitchFamily="18" charset="0"/>
                        </a:rPr>
                        <a:t>Приказ Федеральной  службы по экологическому, технологическому и атомному надзору</a:t>
                      </a:r>
                    </a:p>
                    <a:p>
                      <a:pPr algn="ctr"/>
                      <a:r>
                        <a:rPr lang="ru-RU" sz="1600" dirty="0" smtClean="0">
                          <a:latin typeface="Times New Roman" pitchFamily="18" charset="0"/>
                          <a:cs typeface="Times New Roman" pitchFamily="18" charset="0"/>
                        </a:rPr>
                        <a:t> от 7 апреля 2008 г. N 212</a:t>
                      </a:r>
                    </a:p>
                    <a:p>
                      <a:pPr algn="just"/>
                      <a:r>
                        <a:rPr lang="ru-RU" sz="1600" dirty="0" smtClean="0">
                          <a:latin typeface="Times New Roman" pitchFamily="18" charset="0"/>
                          <a:cs typeface="Times New Roman" pitchFamily="18" charset="0"/>
                        </a:rPr>
                        <a:t> «Об утверждении  порядка организации работ по выдаче разрешений на допуск в эксплуатацию энергоустановок» (в ред. Приказа Минприроды РФ от 20.08.2008 </a:t>
                      </a:r>
                      <a:r>
                        <a:rPr lang="en-US" sz="1600" dirty="0" smtClean="0">
                          <a:latin typeface="Times New Roman" pitchFamily="18" charset="0"/>
                          <a:cs typeface="Times New Roman" pitchFamily="18" charset="0"/>
                        </a:rPr>
                        <a:t>N 182)</a:t>
                      </a:r>
                      <a:r>
                        <a:rPr lang="ru-RU" sz="1600" dirty="0" smtClean="0">
                          <a:latin typeface="Times New Roman" pitchFamily="18" charset="0"/>
                          <a:cs typeface="Times New Roman" pitchFamily="18" charset="0"/>
                        </a:rPr>
                        <a:t>.</a:t>
                      </a: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itchFamily="18" charset="0"/>
                          <a:cs typeface="Times New Roman" pitchFamily="18" charset="0"/>
                        </a:rPr>
                        <a:t>Получение разрешения на допуск было обязательным для новых электроустановок, не осуществляющих технологическое присоединение к электрическим сетям сетевой организации (в случае наличия своих генерирующих мощностей), и реконструированных электроустановок в рамках действующего договора электроснабжения.</a:t>
                      </a:r>
                    </a:p>
                  </a:txBody>
                  <a:tcPr/>
                </a:tc>
                <a:tc>
                  <a:txBody>
                    <a:bodyPr/>
                    <a:lstStyle/>
                    <a:p>
                      <a:pPr algn="ctr"/>
                      <a:r>
                        <a:rPr lang="ru-RU" sz="1600" dirty="0" smtClean="0">
                          <a:latin typeface="Times New Roman" pitchFamily="18" charset="0"/>
                          <a:cs typeface="Times New Roman" pitchFamily="18" charset="0"/>
                        </a:rPr>
                        <a:t>Постановление Правительства РФ </a:t>
                      </a:r>
                    </a:p>
                    <a:p>
                      <a:pPr algn="ctr"/>
                      <a:r>
                        <a:rPr lang="ru-RU" sz="1600" dirty="0" smtClean="0">
                          <a:latin typeface="Times New Roman" pitchFamily="18" charset="0"/>
                          <a:cs typeface="Times New Roman" pitchFamily="18" charset="0"/>
                        </a:rPr>
                        <a:t>от 30 января 2021 г. N 85 </a:t>
                      </a:r>
                    </a:p>
                    <a:p>
                      <a:pPr algn="just"/>
                      <a:r>
                        <a:rPr lang="ru-RU" sz="1600" dirty="0" smtClean="0">
                          <a:latin typeface="Times New Roman" pitchFamily="18" charset="0"/>
                          <a:cs typeface="Times New Roman" pitchFamily="18" charset="0"/>
                        </a:rPr>
                        <a:t>«Об утверждении Правил выдачи разрешений на допуск в эксплуатацию </a:t>
                      </a:r>
                      <a:r>
                        <a:rPr lang="ru-RU" sz="1600" dirty="0" err="1" smtClean="0">
                          <a:latin typeface="Times New Roman" pitchFamily="18" charset="0"/>
                          <a:cs typeface="Times New Roman" pitchFamily="18" charset="0"/>
                        </a:rPr>
                        <a:t>энергопринимающих</a:t>
                      </a:r>
                      <a:r>
                        <a:rPr lang="ru-RU" sz="1600" dirty="0" smtClean="0">
                          <a:latin typeface="Times New Roman" pitchFamily="18" charset="0"/>
                          <a:cs typeface="Times New Roman" pitchFamily="18" charset="0"/>
                        </a:rPr>
                        <a:t> установок потребителей электрической энергии, объектов по производству электрической энергии, объектов электросетевого хозяйства, объектов теплоснабжения и </a:t>
                      </a:r>
                      <a:r>
                        <a:rPr lang="ru-RU" sz="1600" dirty="0" err="1" smtClean="0">
                          <a:latin typeface="Times New Roman" pitchFamily="18" charset="0"/>
                          <a:cs typeface="Times New Roman" pitchFamily="18" charset="0"/>
                        </a:rPr>
                        <a:t>теплопотребляющих</a:t>
                      </a:r>
                      <a:r>
                        <a:rPr lang="ru-RU" sz="1600" dirty="0" smtClean="0">
                          <a:latin typeface="Times New Roman" pitchFamily="18" charset="0"/>
                          <a:cs typeface="Times New Roman" pitchFamily="18" charset="0"/>
                        </a:rPr>
                        <a:t> установок и о внесении изменений в некоторые акты Правительства Российской Федерации».</a:t>
                      </a:r>
                    </a:p>
                    <a:p>
                      <a:endParaRPr lang="ru-RU" sz="1600" dirty="0" smtClean="0">
                        <a:latin typeface="Times New Roman" pitchFamily="18" charset="0"/>
                        <a:cs typeface="Times New Roman" pitchFamily="18" charset="0"/>
                      </a:endParaRPr>
                    </a:p>
                    <a:p>
                      <a:pPr algn="just"/>
                      <a:r>
                        <a:rPr lang="ru-RU" sz="1600" dirty="0" smtClean="0">
                          <a:latin typeface="Times New Roman" pitchFamily="18" charset="0"/>
                          <a:cs typeface="Times New Roman" pitchFamily="18" charset="0"/>
                        </a:rPr>
                        <a:t>Для электроустановок вне процедуры технологического присоединения необходимо получать разрешение на допуск в эксплуатацию только в случаях, предусмотренных Постановлением Правительства от 27 декабря 2004 г. № 861. Т.е. теперь независимо от наличия или отсутствия процедуры технологического присоединения для электроустановок с </a:t>
                      </a:r>
                      <a:r>
                        <a:rPr lang="ru-RU" sz="1600" dirty="0" err="1" smtClean="0">
                          <a:latin typeface="Times New Roman" pitchFamily="18" charset="0"/>
                          <a:cs typeface="Times New Roman" pitchFamily="18" charset="0"/>
                        </a:rPr>
                        <a:t>разрешенной</a:t>
                      </a:r>
                      <a:r>
                        <a:rPr lang="ru-RU" sz="1600" dirty="0" smtClean="0">
                          <a:latin typeface="Times New Roman" pitchFamily="18" charset="0"/>
                          <a:cs typeface="Times New Roman" pitchFamily="18" charset="0"/>
                        </a:rPr>
                        <a:t> мощностью до 670 кВт по третьей категории </a:t>
                      </a:r>
                      <a:r>
                        <a:rPr lang="ru-RU" sz="1600" dirty="0" err="1" smtClean="0">
                          <a:latin typeface="Times New Roman" pitchFamily="18" charset="0"/>
                          <a:cs typeface="Times New Roman" pitchFamily="18" charset="0"/>
                        </a:rPr>
                        <a:t>надежности</a:t>
                      </a:r>
                      <a:r>
                        <a:rPr lang="ru-RU" sz="1600" dirty="0" smtClean="0">
                          <a:latin typeface="Times New Roman" pitchFamily="18" charset="0"/>
                          <a:cs typeface="Times New Roman" pitchFamily="18" charset="0"/>
                        </a:rPr>
                        <a:t> электроснабжения и до 150 кВт – по первой и второй категориям допуск в эксплуатацию получать не требуется. </a:t>
                      </a:r>
                    </a:p>
                  </a:txBody>
                  <a:tcPr/>
                </a:tc>
                <a:extLst>
                  <a:ext uri="{0D108BD9-81ED-4DB2-BD59-A6C34878D82A}">
                    <a16:rowId xmlns="" xmlns:a16="http://schemas.microsoft.com/office/drawing/2014/main" val="857951428"/>
                  </a:ext>
                </a:extLst>
              </a:tr>
            </a:tbl>
          </a:graphicData>
        </a:graphic>
      </p:graphicFrame>
      <p:sp>
        <p:nvSpPr>
          <p:cNvPr id="4" name="Нижний колонтитул 3"/>
          <p:cNvSpPr>
            <a:spLocks noGrp="1"/>
          </p:cNvSpPr>
          <p:nvPr>
            <p:ph type="ftr" sz="quarter" idx="11"/>
          </p:nvPr>
        </p:nvSpPr>
        <p:spPr/>
        <p:txBody>
          <a:bodyPr/>
          <a:lstStyle/>
          <a:p>
            <a:r>
              <a:rPr lang="en-US" smtClean="0"/>
              <a:t> </a:t>
            </a:r>
            <a:endParaRPr lang="en-US"/>
          </a:p>
        </p:txBody>
      </p:sp>
      <p:sp>
        <p:nvSpPr>
          <p:cNvPr id="5" name="Номер слайда 4"/>
          <p:cNvSpPr>
            <a:spLocks noGrp="1"/>
          </p:cNvSpPr>
          <p:nvPr>
            <p:ph type="sldNum" sz="quarter" idx="12"/>
          </p:nvPr>
        </p:nvSpPr>
        <p:spPr>
          <a:xfrm>
            <a:off x="11762656" y="6501106"/>
            <a:ext cx="288407" cy="252089"/>
          </a:xfrm>
        </p:spPr>
        <p:txBody>
          <a:bodyPr/>
          <a:lstStyle/>
          <a:p>
            <a:fld id="{F90E5A77-D385-4CDE-8FE8-D3E3CBE93E71}" type="slidenum">
              <a:rPr lang="en-US" smtClean="0"/>
              <a:t>10</a:t>
            </a:fld>
            <a:endParaRPr lang="en-US" dirty="0"/>
          </a:p>
        </p:txBody>
      </p:sp>
      <p:sp>
        <p:nvSpPr>
          <p:cNvPr id="18"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9" name="Group 17"/>
          <p:cNvGrpSpPr>
            <a:grpSpLocks/>
          </p:cNvGrpSpPr>
          <p:nvPr/>
        </p:nvGrpSpPr>
        <p:grpSpPr bwMode="auto">
          <a:xfrm>
            <a:off x="0" y="429761"/>
            <a:ext cx="12192000" cy="1403351"/>
            <a:chOff x="0" y="272"/>
            <a:chExt cx="5760" cy="884"/>
          </a:xfrm>
        </p:grpSpPr>
        <p:sp>
          <p:nvSpPr>
            <p:cNvPr id="20"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21"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22"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23"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44794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3297722009"/>
              </p:ext>
            </p:extLst>
          </p:nvPr>
        </p:nvGraphicFramePr>
        <p:xfrm>
          <a:off x="239483" y="1428114"/>
          <a:ext cx="11713030" cy="5283412"/>
        </p:xfrm>
        <a:graphic>
          <a:graphicData uri="http://schemas.openxmlformats.org/drawingml/2006/table">
            <a:tbl>
              <a:tblPr firstRow="1" bandRow="1">
                <a:tableStyleId>{5C22544A-7EE6-4342-B048-85BDC9FD1C3A}</a:tableStyleId>
              </a:tblPr>
              <a:tblGrid>
                <a:gridCol w="5856515">
                  <a:extLst>
                    <a:ext uri="{9D8B030D-6E8A-4147-A177-3AD203B41FA5}">
                      <a16:colId xmlns="" xmlns:a16="http://schemas.microsoft.com/office/drawing/2014/main" val="3046855463"/>
                    </a:ext>
                  </a:extLst>
                </a:gridCol>
                <a:gridCol w="5856515">
                  <a:extLst>
                    <a:ext uri="{9D8B030D-6E8A-4147-A177-3AD203B41FA5}">
                      <a16:colId xmlns="" xmlns:a16="http://schemas.microsoft.com/office/drawing/2014/main" val="269241447"/>
                    </a:ext>
                  </a:extLst>
                </a:gridCol>
              </a:tblGrid>
              <a:tr h="412497">
                <a:tc>
                  <a:txBody>
                    <a:bodyPr/>
                    <a:lstStyle/>
                    <a:p>
                      <a:pPr algn="ctr"/>
                      <a:r>
                        <a:rPr lang="ru-RU" sz="2400" dirty="0" smtClean="0">
                          <a:latin typeface="Times New Roman" pitchFamily="18" charset="0"/>
                          <a:cs typeface="Times New Roman" pitchFamily="18" charset="0"/>
                        </a:rPr>
                        <a:t>Приказ 212 (было)</a:t>
                      </a:r>
                      <a:endParaRPr lang="ru-RU" sz="2400" dirty="0">
                        <a:solidFill>
                          <a:schemeClr val="tx1"/>
                        </a:solidFill>
                        <a:latin typeface="Times New Roman" pitchFamily="18" charset="0"/>
                        <a:cs typeface="Times New Roman" pitchFamily="18" charset="0"/>
                      </a:endParaRPr>
                    </a:p>
                  </a:txBody>
                  <a:tcPr/>
                </a:tc>
                <a:tc>
                  <a:txBody>
                    <a:bodyPr/>
                    <a:lstStyle/>
                    <a:p>
                      <a:pPr algn="ctr"/>
                      <a:r>
                        <a:rPr lang="ru-RU" sz="2400" dirty="0" smtClean="0">
                          <a:latin typeface="Times New Roman" pitchFamily="18" charset="0"/>
                          <a:cs typeface="Times New Roman" pitchFamily="18" charset="0"/>
                        </a:rPr>
                        <a:t>ПП № 85 (стало)</a:t>
                      </a:r>
                      <a:endParaRPr lang="ru-RU" sz="24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324771992"/>
                  </a:ext>
                </a:extLst>
              </a:tr>
              <a:tr h="4826212">
                <a:tc>
                  <a:txBody>
                    <a:bodyPr/>
                    <a:lstStyle/>
                    <a:p>
                      <a:pPr algn="just"/>
                      <a:r>
                        <a:rPr lang="ru-RU" sz="1350" dirty="0" smtClean="0">
                          <a:latin typeface="+mn-lt"/>
                          <a:cs typeface="Times New Roman" pitchFamily="18" charset="0"/>
                        </a:rPr>
                        <a:t> Для проведения пусконаладочных работ, если это предусмотрено проектом, </a:t>
                      </a:r>
                      <a:r>
                        <a:rPr lang="ru-RU" sz="1350" dirty="0" err="1" smtClean="0">
                          <a:latin typeface="+mn-lt"/>
                          <a:cs typeface="Times New Roman" pitchFamily="18" charset="0"/>
                        </a:rPr>
                        <a:t>выдается</a:t>
                      </a:r>
                      <a:r>
                        <a:rPr lang="ru-RU" sz="1350" dirty="0" smtClean="0">
                          <a:latin typeface="+mn-lt"/>
                          <a:cs typeface="Times New Roman" pitchFamily="18" charset="0"/>
                        </a:rPr>
                        <a:t> разрешение на допуск на период пусконаладочных работ. Срок действия такого разрешения устанавливается руководителем территориального органа Службы или в соответствии с его распоряжением должностными лицами этого органа, исходя из режима и графика проведения пусконаладочных работ на энергоустановке.</a:t>
                      </a:r>
                      <a:endParaRPr lang="ru-RU" sz="1350" dirty="0">
                        <a:latin typeface="+mn-lt"/>
                        <a:cs typeface="Times New Roman" pitchFamily="18" charset="0"/>
                      </a:endParaRPr>
                    </a:p>
                  </a:txBody>
                  <a:tcPr/>
                </a:tc>
                <a:tc>
                  <a:txBody>
                    <a:bodyPr/>
                    <a:lstStyle/>
                    <a:p>
                      <a:pPr algn="just">
                        <a:lnSpc>
                          <a:spcPct val="100000"/>
                        </a:lnSpc>
                        <a:spcBef>
                          <a:spcPts val="0"/>
                        </a:spcBef>
                      </a:pPr>
                      <a:r>
                        <a:rPr lang="ru-RU" sz="1350" dirty="0" smtClean="0">
                          <a:latin typeface="+mn-lt"/>
                          <a:cs typeface="Times New Roman" pitchFamily="18" charset="0"/>
                        </a:rPr>
                        <a:t>Временное разрешение выдаётся для проведения:</a:t>
                      </a:r>
                    </a:p>
                    <a:p>
                      <a:pPr marL="0" indent="0" algn="just">
                        <a:lnSpc>
                          <a:spcPct val="100000"/>
                        </a:lnSpc>
                        <a:spcBef>
                          <a:spcPts val="0"/>
                        </a:spcBef>
                        <a:buFont typeface="Wingdings" pitchFamily="2" charset="2"/>
                        <a:buNone/>
                      </a:pPr>
                      <a:r>
                        <a:rPr lang="ru-RU" sz="1350" dirty="0" smtClean="0">
                          <a:latin typeface="+mn-lt"/>
                          <a:cs typeface="Times New Roman" pitchFamily="18" charset="0"/>
                        </a:rPr>
                        <a:t>-</a:t>
                      </a:r>
                      <a:r>
                        <a:rPr lang="ru-RU" sz="1350" baseline="0" dirty="0" smtClean="0">
                          <a:latin typeface="+mn-lt"/>
                          <a:cs typeface="Times New Roman" pitchFamily="18" charset="0"/>
                        </a:rPr>
                        <a:t> </a:t>
                      </a:r>
                      <a:r>
                        <a:rPr lang="ru-RU" sz="1350" dirty="0" smtClean="0">
                          <a:latin typeface="+mn-lt"/>
                          <a:cs typeface="Times New Roman" pitchFamily="18" charset="0"/>
                        </a:rPr>
                        <a:t>пробных пусков и комплексных испытаний, включая комплексное опробование, генерирующего оборудования объектов по производству электрической энергии (в том числе функционирующих в режиме комбинированной выработки электрической и тепловой энергии);</a:t>
                      </a:r>
                    </a:p>
                    <a:p>
                      <a:pPr marL="0" indent="0" algn="just">
                        <a:lnSpc>
                          <a:spcPct val="100000"/>
                        </a:lnSpc>
                        <a:spcBef>
                          <a:spcPts val="0"/>
                        </a:spcBef>
                        <a:buFont typeface="Wingdings" pitchFamily="2" charset="2"/>
                        <a:buNone/>
                      </a:pPr>
                      <a:r>
                        <a:rPr lang="ru-RU" sz="1350" dirty="0" smtClean="0">
                          <a:latin typeface="+mn-lt"/>
                          <a:cs typeface="Times New Roman" pitchFamily="18" charset="0"/>
                        </a:rPr>
                        <a:t>- комплексного опробования, иных испытаний и пусконаладочных работ в отношении допускаемых объектов, предусматривающих включение таких объектов в работу в составе энергосистемы, подачу на них рабочего напряжения и мощности (постановку их под нагрузку) и (или) </a:t>
                      </a:r>
                      <a:r>
                        <a:rPr lang="ru-RU" sz="1350" dirty="0" err="1" smtClean="0">
                          <a:latin typeface="+mn-lt"/>
                          <a:cs typeface="Times New Roman" pitchFamily="18" charset="0"/>
                        </a:rPr>
                        <a:t>поочередное</a:t>
                      </a:r>
                      <a:r>
                        <a:rPr lang="ru-RU" sz="1350" dirty="0" smtClean="0">
                          <a:latin typeface="+mn-lt"/>
                          <a:cs typeface="Times New Roman" pitchFamily="18" charset="0"/>
                        </a:rPr>
                        <a:t> включение в работу в составе энергосистемы отдельного оборудования допускаемых объектов, </a:t>
                      </a:r>
                      <a:r>
                        <a:rPr lang="ru-RU" sz="1350" b="1" dirty="0" smtClean="0">
                          <a:latin typeface="+mn-lt"/>
                          <a:cs typeface="Times New Roman" pitchFamily="18" charset="0"/>
                        </a:rPr>
                        <a:t>если в соответствии с проектной документацией или техническими условиями на технологическое присоединение определена необходимость такого </a:t>
                      </a:r>
                      <a:r>
                        <a:rPr lang="ru-RU" sz="1350" b="1" dirty="0" err="1" smtClean="0">
                          <a:latin typeface="+mn-lt"/>
                          <a:cs typeface="Times New Roman" pitchFamily="18" charset="0"/>
                        </a:rPr>
                        <a:t>поочередного</a:t>
                      </a:r>
                      <a:r>
                        <a:rPr lang="ru-RU" sz="1350" b="1" dirty="0" smtClean="0">
                          <a:latin typeface="+mn-lt"/>
                          <a:cs typeface="Times New Roman" pitchFamily="18" charset="0"/>
                        </a:rPr>
                        <a:t> включения</a:t>
                      </a:r>
                      <a:r>
                        <a:rPr lang="ru-RU" sz="1350" dirty="0" smtClean="0">
                          <a:latin typeface="+mn-lt"/>
                          <a:cs typeface="Times New Roman" pitchFamily="18" charset="0"/>
                        </a:rPr>
                        <a:t> до завершения в полном </a:t>
                      </a:r>
                      <a:r>
                        <a:rPr lang="ru-RU" sz="1350" dirty="0" err="1" smtClean="0">
                          <a:latin typeface="+mn-lt"/>
                          <a:cs typeface="Times New Roman" pitchFamily="18" charset="0"/>
                        </a:rPr>
                        <a:t>объеме</a:t>
                      </a:r>
                      <a:r>
                        <a:rPr lang="ru-RU" sz="1350" dirty="0" smtClean="0">
                          <a:latin typeface="+mn-lt"/>
                          <a:cs typeface="Times New Roman" pitchFamily="18" charset="0"/>
                        </a:rPr>
                        <a:t> мероприятий, предусмотренных для этапа (очереди, пускового комплекса) строительства (реконструкции) или этапа технологического присоединения;</a:t>
                      </a:r>
                    </a:p>
                    <a:p>
                      <a:pPr marL="0" indent="0" algn="just">
                        <a:lnSpc>
                          <a:spcPct val="100000"/>
                        </a:lnSpc>
                        <a:spcBef>
                          <a:spcPts val="0"/>
                        </a:spcBef>
                        <a:buFont typeface="Wingdings" pitchFamily="2" charset="2"/>
                        <a:buNone/>
                      </a:pPr>
                      <a:r>
                        <a:rPr lang="ru-RU" sz="1350" dirty="0" smtClean="0">
                          <a:latin typeface="+mn-lt"/>
                          <a:cs typeface="Times New Roman" pitchFamily="18" charset="0"/>
                        </a:rPr>
                        <a:t>- комплексного опробования и пусконаладочных работ в отношении допускаемых объектов, предусматривающих подключение таких объектов к системе теплоснабжения, подачу тепловой энергии и теплоносителя.</a:t>
                      </a:r>
                      <a:endParaRPr lang="ru-RU" sz="1350" dirty="0">
                        <a:latin typeface="+mn-lt"/>
                        <a:cs typeface="Times New Roman" pitchFamily="18" charset="0"/>
                      </a:endParaRPr>
                    </a:p>
                  </a:txBody>
                  <a:tcPr/>
                </a:tc>
                <a:extLst>
                  <a:ext uri="{0D108BD9-81ED-4DB2-BD59-A6C34878D82A}">
                    <a16:rowId xmlns="" xmlns:a16="http://schemas.microsoft.com/office/drawing/2014/main" val="1559929748"/>
                  </a:ext>
                </a:extLst>
              </a:tr>
            </a:tbl>
          </a:graphicData>
        </a:graphic>
      </p:graphicFrame>
      <p:sp>
        <p:nvSpPr>
          <p:cNvPr id="5"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554839" y="6376415"/>
            <a:ext cx="288407" cy="252089"/>
          </a:xfrm>
        </p:spPr>
        <p:txBody>
          <a:bodyPr/>
          <a:lstStyle/>
          <a:p>
            <a:fld id="{F90E5A77-D385-4CDE-8FE8-D3E3CBE93E71}" type="slidenum">
              <a:rPr lang="en-US" smtClean="0"/>
              <a:t>11</a:t>
            </a:fld>
            <a:endParaRPr lang="en-US" dirty="0"/>
          </a:p>
        </p:txBody>
      </p:sp>
      <p:sp>
        <p:nvSpPr>
          <p:cNvPr id="13"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4" name="Group 17"/>
          <p:cNvGrpSpPr>
            <a:grpSpLocks/>
          </p:cNvGrpSpPr>
          <p:nvPr/>
        </p:nvGrpSpPr>
        <p:grpSpPr bwMode="auto">
          <a:xfrm>
            <a:off x="-2" y="412113"/>
            <a:ext cx="12192000" cy="1403351"/>
            <a:chOff x="0" y="272"/>
            <a:chExt cx="5760" cy="884"/>
          </a:xfrm>
        </p:grpSpPr>
        <p:sp>
          <p:nvSpPr>
            <p:cNvPr id="15"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6"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7"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8"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43251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1326887949"/>
              </p:ext>
            </p:extLst>
          </p:nvPr>
        </p:nvGraphicFramePr>
        <p:xfrm>
          <a:off x="239483" y="1428114"/>
          <a:ext cx="11713030" cy="5283412"/>
        </p:xfrm>
        <a:graphic>
          <a:graphicData uri="http://schemas.openxmlformats.org/drawingml/2006/table">
            <a:tbl>
              <a:tblPr firstRow="1" bandRow="1">
                <a:tableStyleId>{5C22544A-7EE6-4342-B048-85BDC9FD1C3A}</a:tableStyleId>
              </a:tblPr>
              <a:tblGrid>
                <a:gridCol w="5856515">
                  <a:extLst>
                    <a:ext uri="{9D8B030D-6E8A-4147-A177-3AD203B41FA5}">
                      <a16:colId xmlns="" xmlns:a16="http://schemas.microsoft.com/office/drawing/2014/main" val="3046855463"/>
                    </a:ext>
                  </a:extLst>
                </a:gridCol>
                <a:gridCol w="5856515">
                  <a:extLst>
                    <a:ext uri="{9D8B030D-6E8A-4147-A177-3AD203B41FA5}">
                      <a16:colId xmlns="" xmlns:a16="http://schemas.microsoft.com/office/drawing/2014/main" val="269241447"/>
                    </a:ext>
                  </a:extLst>
                </a:gridCol>
              </a:tblGrid>
              <a:tr h="412497">
                <a:tc>
                  <a:txBody>
                    <a:bodyPr/>
                    <a:lstStyle/>
                    <a:p>
                      <a:pPr algn="ctr"/>
                      <a:r>
                        <a:rPr lang="ru-RU" sz="2400" dirty="0" smtClean="0">
                          <a:latin typeface="Times New Roman" pitchFamily="18" charset="0"/>
                          <a:cs typeface="Times New Roman" pitchFamily="18" charset="0"/>
                        </a:rPr>
                        <a:t>Приказ 212 (было)</a:t>
                      </a:r>
                      <a:endParaRPr lang="ru-RU" sz="2400" dirty="0">
                        <a:solidFill>
                          <a:schemeClr val="tx1"/>
                        </a:solidFill>
                        <a:latin typeface="Times New Roman" pitchFamily="18" charset="0"/>
                        <a:cs typeface="Times New Roman" pitchFamily="18" charset="0"/>
                      </a:endParaRPr>
                    </a:p>
                  </a:txBody>
                  <a:tcPr/>
                </a:tc>
                <a:tc>
                  <a:txBody>
                    <a:bodyPr/>
                    <a:lstStyle/>
                    <a:p>
                      <a:pPr algn="ctr"/>
                      <a:r>
                        <a:rPr lang="ru-RU" sz="2400" dirty="0" smtClean="0">
                          <a:latin typeface="Times New Roman" pitchFamily="18" charset="0"/>
                          <a:cs typeface="Times New Roman" pitchFamily="18" charset="0"/>
                        </a:rPr>
                        <a:t>ПП № 85 (стало)</a:t>
                      </a:r>
                      <a:endParaRPr lang="ru-RU" sz="24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324771992"/>
                  </a:ext>
                </a:extLst>
              </a:tr>
              <a:tr h="4826212">
                <a:tc>
                  <a:txBody>
                    <a:bodyPr/>
                    <a:lstStyle/>
                    <a:p>
                      <a:pPr algn="just"/>
                      <a:r>
                        <a:rPr lang="ru-RU" sz="1500" dirty="0" smtClean="0">
                          <a:latin typeface="Times New Roman" pitchFamily="18" charset="0"/>
                          <a:cs typeface="Times New Roman" pitchFamily="18" charset="0"/>
                        </a:rPr>
                        <a:t>Для физических</a:t>
                      </a:r>
                      <a:r>
                        <a:rPr lang="ru-RU" sz="1500" baseline="0" dirty="0" smtClean="0">
                          <a:latin typeface="Times New Roman" pitchFamily="18" charset="0"/>
                          <a:cs typeface="Times New Roman" pitchFamily="18" charset="0"/>
                        </a:rPr>
                        <a:t> лиц сокращённый перечень документов не был предусмотрен.</a:t>
                      </a:r>
                      <a:endParaRPr lang="ru-RU" sz="1500" dirty="0">
                        <a:latin typeface="Times New Roman" pitchFamily="18" charset="0"/>
                        <a:cs typeface="Times New Roman" pitchFamily="18" charset="0"/>
                      </a:endParaRPr>
                    </a:p>
                  </a:txBody>
                  <a:tcPr/>
                </a:tc>
                <a:tc>
                  <a:txBody>
                    <a:bodyPr/>
                    <a:lstStyle/>
                    <a:p>
                      <a:pPr algn="just"/>
                      <a:r>
                        <a:rPr lang="ru-RU" sz="1500" dirty="0" smtClean="0">
                          <a:latin typeface="Times New Roman" pitchFamily="18" charset="0"/>
                          <a:cs typeface="Times New Roman" pitchFamily="18" charset="0"/>
                        </a:rPr>
                        <a:t>Для физических лиц указанный перечень прилагаемых документов существенно </a:t>
                      </a:r>
                      <a:r>
                        <a:rPr lang="ru-RU" sz="1500" dirty="0" err="1" smtClean="0">
                          <a:latin typeface="Times New Roman" pitchFamily="18" charset="0"/>
                          <a:cs typeface="Times New Roman" pitchFamily="18" charset="0"/>
                        </a:rPr>
                        <a:t>сокращен</a:t>
                      </a:r>
                      <a:r>
                        <a:rPr lang="ru-RU" sz="1500" dirty="0" smtClean="0">
                          <a:latin typeface="Times New Roman" pitchFamily="18" charset="0"/>
                          <a:cs typeface="Times New Roman" pitchFamily="18" charset="0"/>
                        </a:rPr>
                        <a:t>:</a:t>
                      </a:r>
                    </a:p>
                    <a:p>
                      <a:pPr algn="just"/>
                      <a:r>
                        <a:rPr lang="ru-RU" sz="1500" dirty="0" smtClean="0">
                          <a:latin typeface="Times New Roman" pitchFamily="18" charset="0"/>
                          <a:cs typeface="Times New Roman" pitchFamily="18" charset="0"/>
                        </a:rPr>
                        <a:t>-</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копии документов, подтверждающих полномочия лица, представляющего заявителя, а также владение допускаемым объектом на праве собственности или ином законном основании или земельным участком, на котором расположен допускаемый объект (в случае если права на допускаемый объект не зарегистрированы);</a:t>
                      </a:r>
                    </a:p>
                    <a:p>
                      <a:pPr algn="just"/>
                      <a:r>
                        <a:rPr lang="ru-RU" sz="1500" dirty="0" smtClean="0">
                          <a:latin typeface="Times New Roman" pitchFamily="18" charset="0"/>
                          <a:cs typeface="Times New Roman" pitchFamily="18" charset="0"/>
                        </a:rPr>
                        <a:t>- однолинейные схемы первичных электрических соединений; </a:t>
                      </a:r>
                    </a:p>
                    <a:p>
                      <a:pPr marL="285750" indent="-285750" algn="just">
                        <a:buFontTx/>
                        <a:buChar char="-"/>
                      </a:pPr>
                      <a:r>
                        <a:rPr lang="ru-RU" sz="1500" dirty="0" smtClean="0">
                          <a:latin typeface="Times New Roman" pitchFamily="18" charset="0"/>
                          <a:cs typeface="Times New Roman" pitchFamily="18" charset="0"/>
                        </a:rPr>
                        <a:t>копия документа, подтверждающего успешное проведение комплексного опробования в соответствии с требованиями нормативных правовых актов в сфере электроэнергетики (при получении разрешения на допуск в эксплуатацию, в случае если ранее на вводимый объект выдавалось временное разрешение).</a:t>
                      </a:r>
                    </a:p>
                    <a:p>
                      <a:pPr marL="0" indent="0" algn="just">
                        <a:buFontTx/>
                        <a:buNone/>
                      </a:pPr>
                      <a:r>
                        <a:rPr lang="ru-RU" sz="1500" dirty="0" smtClean="0">
                          <a:latin typeface="Times New Roman" pitchFamily="18" charset="0"/>
                          <a:cs typeface="Times New Roman" pitchFamily="18" charset="0"/>
                        </a:rPr>
                        <a:t>Из перечня прилагаемых к заявлению физическим лицом документов были даже исключены технические условия на технологическое присоединение к электрическим сетям сетевой организации, а также справка об их выполнении, теперь вышеуказанные документы не являются обязательными для представления.</a:t>
                      </a:r>
                    </a:p>
                  </a:txBody>
                  <a:tcPr/>
                </a:tc>
                <a:extLst>
                  <a:ext uri="{0D108BD9-81ED-4DB2-BD59-A6C34878D82A}">
                    <a16:rowId xmlns="" xmlns:a16="http://schemas.microsoft.com/office/drawing/2014/main" val="1559929748"/>
                  </a:ext>
                </a:extLst>
              </a:tr>
            </a:tbl>
          </a:graphicData>
        </a:graphic>
      </p:graphicFrame>
      <p:sp>
        <p:nvSpPr>
          <p:cNvPr id="5"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565230" y="6397197"/>
            <a:ext cx="288407" cy="252089"/>
          </a:xfrm>
        </p:spPr>
        <p:txBody>
          <a:bodyPr/>
          <a:lstStyle/>
          <a:p>
            <a:fld id="{F90E5A77-D385-4CDE-8FE8-D3E3CBE93E71}" type="slidenum">
              <a:rPr lang="en-US" smtClean="0"/>
              <a:t>12</a:t>
            </a:fld>
            <a:endParaRPr lang="en-US" dirty="0"/>
          </a:p>
        </p:txBody>
      </p:sp>
      <p:sp>
        <p:nvSpPr>
          <p:cNvPr id="13"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4" name="Group 17"/>
          <p:cNvGrpSpPr>
            <a:grpSpLocks/>
          </p:cNvGrpSpPr>
          <p:nvPr/>
        </p:nvGrpSpPr>
        <p:grpSpPr bwMode="auto">
          <a:xfrm>
            <a:off x="-2" y="412113"/>
            <a:ext cx="12192000" cy="1403351"/>
            <a:chOff x="0" y="272"/>
            <a:chExt cx="5760" cy="884"/>
          </a:xfrm>
        </p:grpSpPr>
        <p:sp>
          <p:nvSpPr>
            <p:cNvPr id="15"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6"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7"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8"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1424526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1326887949"/>
              </p:ext>
            </p:extLst>
          </p:nvPr>
        </p:nvGraphicFramePr>
        <p:xfrm>
          <a:off x="239483" y="1428114"/>
          <a:ext cx="11713030" cy="5283412"/>
        </p:xfrm>
        <a:graphic>
          <a:graphicData uri="http://schemas.openxmlformats.org/drawingml/2006/table">
            <a:tbl>
              <a:tblPr firstRow="1" bandRow="1">
                <a:tableStyleId>{5C22544A-7EE6-4342-B048-85BDC9FD1C3A}</a:tableStyleId>
              </a:tblPr>
              <a:tblGrid>
                <a:gridCol w="5856515">
                  <a:extLst>
                    <a:ext uri="{9D8B030D-6E8A-4147-A177-3AD203B41FA5}">
                      <a16:colId xmlns="" xmlns:a16="http://schemas.microsoft.com/office/drawing/2014/main" val="3046855463"/>
                    </a:ext>
                  </a:extLst>
                </a:gridCol>
                <a:gridCol w="5856515">
                  <a:extLst>
                    <a:ext uri="{9D8B030D-6E8A-4147-A177-3AD203B41FA5}">
                      <a16:colId xmlns="" xmlns:a16="http://schemas.microsoft.com/office/drawing/2014/main" val="269241447"/>
                    </a:ext>
                  </a:extLst>
                </a:gridCol>
              </a:tblGrid>
              <a:tr h="412497">
                <a:tc>
                  <a:txBody>
                    <a:bodyPr/>
                    <a:lstStyle/>
                    <a:p>
                      <a:pPr algn="ctr"/>
                      <a:r>
                        <a:rPr lang="ru-RU" sz="2400" dirty="0" smtClean="0">
                          <a:latin typeface="Times New Roman" pitchFamily="18" charset="0"/>
                          <a:cs typeface="Times New Roman" pitchFamily="18" charset="0"/>
                        </a:rPr>
                        <a:t>Приказ 212 (было)</a:t>
                      </a:r>
                      <a:endParaRPr lang="ru-RU" sz="2400" dirty="0">
                        <a:solidFill>
                          <a:schemeClr val="tx1"/>
                        </a:solidFill>
                        <a:latin typeface="Times New Roman" pitchFamily="18" charset="0"/>
                        <a:cs typeface="Times New Roman" pitchFamily="18" charset="0"/>
                      </a:endParaRPr>
                    </a:p>
                  </a:txBody>
                  <a:tcPr/>
                </a:tc>
                <a:tc>
                  <a:txBody>
                    <a:bodyPr/>
                    <a:lstStyle/>
                    <a:p>
                      <a:pPr algn="ctr"/>
                      <a:r>
                        <a:rPr lang="ru-RU" sz="2400" dirty="0" smtClean="0">
                          <a:latin typeface="Times New Roman" pitchFamily="18" charset="0"/>
                          <a:cs typeface="Times New Roman" pitchFamily="18" charset="0"/>
                        </a:rPr>
                        <a:t>ПП № 85 (стало)</a:t>
                      </a:r>
                      <a:endParaRPr lang="ru-RU" sz="24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324771992"/>
                  </a:ext>
                </a:extLst>
              </a:tr>
              <a:tr h="4826212">
                <a:tc>
                  <a:txBody>
                    <a:bodyPr/>
                    <a:lstStyle/>
                    <a:p>
                      <a:pPr algn="just"/>
                      <a:r>
                        <a:rPr lang="ru-RU" sz="1800" dirty="0" smtClean="0">
                          <a:latin typeface="Times New Roman" pitchFamily="18" charset="0"/>
                          <a:cs typeface="Times New Roman" pitchFamily="18" charset="0"/>
                        </a:rPr>
                        <a:t>Способ подачи</a:t>
                      </a:r>
                      <a:r>
                        <a:rPr lang="ru-RU" sz="1800" baseline="0" dirty="0" smtClean="0">
                          <a:latin typeface="Times New Roman" pitchFamily="18" charset="0"/>
                          <a:cs typeface="Times New Roman" pitchFamily="18" charset="0"/>
                        </a:rPr>
                        <a:t> заявления на допуск в эксплуатацию и </a:t>
                      </a:r>
                      <a:r>
                        <a:rPr lang="ru-RU" sz="1800" dirty="0" smtClean="0">
                          <a:latin typeface="Times New Roman" pitchFamily="18" charset="0"/>
                          <a:cs typeface="Times New Roman" pitchFamily="18" charset="0"/>
                        </a:rPr>
                        <a:t>прилагаемых к нему документов</a:t>
                      </a:r>
                      <a:r>
                        <a:rPr lang="ru-RU" sz="1800" baseline="0" dirty="0" smtClean="0">
                          <a:latin typeface="Times New Roman" pitchFamily="18" charset="0"/>
                          <a:cs typeface="Times New Roman" pitchFamily="18" charset="0"/>
                        </a:rPr>
                        <a:t> не был регламентирован.</a:t>
                      </a:r>
                      <a:endParaRPr lang="ru-RU" sz="1800" dirty="0">
                        <a:latin typeface="Times New Roman" pitchFamily="18" charset="0"/>
                        <a:cs typeface="Times New Roman" pitchFamily="18" charset="0"/>
                      </a:endParaRPr>
                    </a:p>
                  </a:txBody>
                  <a:tcPr/>
                </a:tc>
                <a:tc>
                  <a:txBody>
                    <a:bodyPr/>
                    <a:lstStyle/>
                    <a:p>
                      <a:pPr algn="just">
                        <a:lnSpc>
                          <a:spcPct val="130000"/>
                        </a:lnSpc>
                      </a:pPr>
                      <a:r>
                        <a:rPr lang="ru-RU" sz="1600" dirty="0" smtClean="0">
                          <a:latin typeface="Times New Roman" pitchFamily="18" charset="0"/>
                          <a:cs typeface="Times New Roman" pitchFamily="18" charset="0"/>
                        </a:rPr>
                        <a:t>Заявление о выдаче разрешения на допуск и прилагаемые к нему документы представляются в орган федерального государственного энергетического надзора одним из следующих способов по выбору заявителя:</a:t>
                      </a:r>
                      <a:endParaRPr lang="ru-RU" sz="800" dirty="0" smtClean="0">
                        <a:latin typeface="Times New Roman" pitchFamily="18" charset="0"/>
                        <a:cs typeface="Times New Roman" pitchFamily="18" charset="0"/>
                      </a:endParaRPr>
                    </a:p>
                    <a:p>
                      <a:pPr marL="0" indent="0" algn="just">
                        <a:lnSpc>
                          <a:spcPct val="130000"/>
                        </a:lnSpc>
                        <a:buFont typeface="Wingdings" pitchFamily="2" charset="2"/>
                        <a:buNone/>
                      </a:pPr>
                      <a:r>
                        <a:rPr lang="ru-RU" sz="1600" dirty="0" smtClean="0">
                          <a:latin typeface="Times New Roman" pitchFamily="18" charset="0"/>
                          <a:cs typeface="Times New Roman" pitchFamily="18" charset="0"/>
                        </a:rPr>
                        <a:t>- на бумажном носителе непосредственно или посредством заказного почтового отправления с уведомлением о вручении;</a:t>
                      </a:r>
                    </a:p>
                    <a:p>
                      <a:pPr marL="0" indent="0" algn="just">
                        <a:lnSpc>
                          <a:spcPct val="130000"/>
                        </a:lnSpc>
                        <a:buFont typeface="Wingdings" pitchFamily="2" charset="2"/>
                        <a:buNone/>
                      </a:pPr>
                      <a:r>
                        <a:rPr lang="ru-RU" sz="1600" dirty="0" smtClean="0">
                          <a:latin typeface="Times New Roman" pitchFamily="18" charset="0"/>
                          <a:cs typeface="Times New Roman" pitchFamily="18" charset="0"/>
                        </a:rPr>
                        <a:t>- с 1 января 2022 г. - в виде электронного документа, подписанного усиленной квалифицированной электронной подписью (в случае если заявителем является юридическое лицо) или простой электронной подписью (в случае если заявителем является физическое лицо) посредством федеральной государственной информационной системы "Единый портал государственных и муниципальных услуг (функций)" (далее - единый портал). </a:t>
                      </a:r>
                      <a:endParaRPr lang="ru-RU" sz="1600" dirty="0">
                        <a:latin typeface="Times New Roman" pitchFamily="18" charset="0"/>
                        <a:cs typeface="Times New Roman" pitchFamily="18" charset="0"/>
                      </a:endParaRPr>
                    </a:p>
                  </a:txBody>
                  <a:tcPr/>
                </a:tc>
                <a:extLst>
                  <a:ext uri="{0D108BD9-81ED-4DB2-BD59-A6C34878D82A}">
                    <a16:rowId xmlns="" xmlns:a16="http://schemas.microsoft.com/office/drawing/2014/main" val="1559929748"/>
                  </a:ext>
                </a:extLst>
              </a:tr>
            </a:tbl>
          </a:graphicData>
        </a:graphic>
      </p:graphicFrame>
      <p:sp>
        <p:nvSpPr>
          <p:cNvPr id="5"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575620" y="6417979"/>
            <a:ext cx="288407" cy="252089"/>
          </a:xfrm>
        </p:spPr>
        <p:txBody>
          <a:bodyPr/>
          <a:lstStyle/>
          <a:p>
            <a:fld id="{F90E5A77-D385-4CDE-8FE8-D3E3CBE93E71}" type="slidenum">
              <a:rPr lang="en-US" smtClean="0"/>
              <a:t>13</a:t>
            </a:fld>
            <a:endParaRPr lang="en-US" dirty="0"/>
          </a:p>
        </p:txBody>
      </p:sp>
      <p:sp>
        <p:nvSpPr>
          <p:cNvPr id="13"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4" name="Group 17"/>
          <p:cNvGrpSpPr>
            <a:grpSpLocks/>
          </p:cNvGrpSpPr>
          <p:nvPr/>
        </p:nvGrpSpPr>
        <p:grpSpPr bwMode="auto">
          <a:xfrm>
            <a:off x="-2" y="412113"/>
            <a:ext cx="12192000" cy="1403351"/>
            <a:chOff x="0" y="272"/>
            <a:chExt cx="5760" cy="884"/>
          </a:xfrm>
        </p:grpSpPr>
        <p:sp>
          <p:nvSpPr>
            <p:cNvPr id="15"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6"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7"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8"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97479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1326887949"/>
              </p:ext>
            </p:extLst>
          </p:nvPr>
        </p:nvGraphicFramePr>
        <p:xfrm>
          <a:off x="239483" y="1428114"/>
          <a:ext cx="11713030" cy="5283412"/>
        </p:xfrm>
        <a:graphic>
          <a:graphicData uri="http://schemas.openxmlformats.org/drawingml/2006/table">
            <a:tbl>
              <a:tblPr firstRow="1" bandRow="1">
                <a:tableStyleId>{5C22544A-7EE6-4342-B048-85BDC9FD1C3A}</a:tableStyleId>
              </a:tblPr>
              <a:tblGrid>
                <a:gridCol w="5856515">
                  <a:extLst>
                    <a:ext uri="{9D8B030D-6E8A-4147-A177-3AD203B41FA5}">
                      <a16:colId xmlns="" xmlns:a16="http://schemas.microsoft.com/office/drawing/2014/main" val="3046855463"/>
                    </a:ext>
                  </a:extLst>
                </a:gridCol>
                <a:gridCol w="5856515">
                  <a:extLst>
                    <a:ext uri="{9D8B030D-6E8A-4147-A177-3AD203B41FA5}">
                      <a16:colId xmlns="" xmlns:a16="http://schemas.microsoft.com/office/drawing/2014/main" val="269241447"/>
                    </a:ext>
                  </a:extLst>
                </a:gridCol>
              </a:tblGrid>
              <a:tr h="412497">
                <a:tc>
                  <a:txBody>
                    <a:bodyPr/>
                    <a:lstStyle/>
                    <a:p>
                      <a:pPr algn="ctr"/>
                      <a:r>
                        <a:rPr lang="ru-RU" sz="2400" dirty="0" smtClean="0">
                          <a:latin typeface="Times New Roman" pitchFamily="18" charset="0"/>
                          <a:cs typeface="Times New Roman" pitchFamily="18" charset="0"/>
                        </a:rPr>
                        <a:t>Приказ 212 (было)</a:t>
                      </a:r>
                      <a:endParaRPr lang="ru-RU" sz="2400" dirty="0">
                        <a:solidFill>
                          <a:schemeClr val="tx1"/>
                        </a:solidFill>
                        <a:latin typeface="Times New Roman" pitchFamily="18" charset="0"/>
                        <a:cs typeface="Times New Roman" pitchFamily="18" charset="0"/>
                      </a:endParaRPr>
                    </a:p>
                  </a:txBody>
                  <a:tcPr/>
                </a:tc>
                <a:tc>
                  <a:txBody>
                    <a:bodyPr/>
                    <a:lstStyle/>
                    <a:p>
                      <a:pPr algn="ctr"/>
                      <a:r>
                        <a:rPr lang="ru-RU" sz="2400" dirty="0" smtClean="0">
                          <a:latin typeface="Times New Roman" pitchFamily="18" charset="0"/>
                          <a:cs typeface="Times New Roman" pitchFamily="18" charset="0"/>
                        </a:rPr>
                        <a:t>ПП № 85 (стало)</a:t>
                      </a:r>
                      <a:endParaRPr lang="ru-RU" sz="2400" dirty="0">
                        <a:solidFill>
                          <a:schemeClr val="tx1"/>
                        </a:solidFill>
                        <a:latin typeface="Times New Roman" pitchFamily="18" charset="0"/>
                        <a:cs typeface="Times New Roman" pitchFamily="18" charset="0"/>
                      </a:endParaRPr>
                    </a:p>
                  </a:txBody>
                  <a:tcPr/>
                </a:tc>
                <a:extLst>
                  <a:ext uri="{0D108BD9-81ED-4DB2-BD59-A6C34878D82A}">
                    <a16:rowId xmlns="" xmlns:a16="http://schemas.microsoft.com/office/drawing/2014/main" val="324771992"/>
                  </a:ext>
                </a:extLst>
              </a:tr>
              <a:tr h="4826212">
                <a:tc>
                  <a:txBody>
                    <a:bodyPr/>
                    <a:lstStyle/>
                    <a:p>
                      <a:pPr algn="just"/>
                      <a:r>
                        <a:rPr lang="ru-RU" sz="1800" dirty="0" smtClean="0">
                          <a:latin typeface="Times New Roman" pitchFamily="18" charset="0"/>
                          <a:cs typeface="Times New Roman" pitchFamily="18" charset="0"/>
                        </a:rPr>
                        <a:t>Способов ответа на обращение заявителя было три:</a:t>
                      </a:r>
                    </a:p>
                    <a:p>
                      <a:pPr algn="just"/>
                      <a:endParaRPr lang="ru-RU" sz="1800" dirty="0" smtClean="0">
                        <a:latin typeface="Times New Roman" pitchFamily="18" charset="0"/>
                        <a:cs typeface="Times New Roman" pitchFamily="18" charset="0"/>
                      </a:endParaRPr>
                    </a:p>
                    <a:p>
                      <a:pPr algn="just"/>
                      <a:r>
                        <a:rPr lang="ru-RU" sz="1800" dirty="0" smtClean="0">
                          <a:latin typeface="Times New Roman" pitchFamily="18" charset="0"/>
                          <a:cs typeface="Times New Roman" pitchFamily="18" charset="0"/>
                        </a:rPr>
                        <a:t>- по почте;</a:t>
                      </a:r>
                    </a:p>
                    <a:p>
                      <a:pPr algn="just"/>
                      <a:r>
                        <a:rPr lang="ru-RU" sz="1800" dirty="0" smtClean="0">
                          <a:latin typeface="Times New Roman" pitchFamily="18" charset="0"/>
                          <a:cs typeface="Times New Roman" pitchFamily="18" charset="0"/>
                        </a:rPr>
                        <a:t>- по электронной почте;</a:t>
                      </a:r>
                    </a:p>
                    <a:p>
                      <a:pPr algn="just"/>
                      <a:r>
                        <a:rPr lang="ru-RU" sz="1800" dirty="0" smtClean="0">
                          <a:latin typeface="Times New Roman" pitchFamily="18" charset="0"/>
                          <a:cs typeface="Times New Roman" pitchFamily="18" charset="0"/>
                        </a:rPr>
                        <a:t>- на руки.</a:t>
                      </a:r>
                    </a:p>
                  </a:txBody>
                  <a:tcPr/>
                </a:tc>
                <a:tc>
                  <a:txBody>
                    <a:bodyPr/>
                    <a:lstStyle/>
                    <a:p>
                      <a:pPr algn="just"/>
                      <a:r>
                        <a:rPr lang="ru-RU" sz="1800" dirty="0" smtClean="0">
                          <a:latin typeface="Times New Roman" pitchFamily="18" charset="0"/>
                          <a:cs typeface="Times New Roman" pitchFamily="18" charset="0"/>
                        </a:rPr>
                        <a:t>Способ ответа на обращение заявителя единственный:</a:t>
                      </a:r>
                    </a:p>
                    <a:p>
                      <a:pPr algn="just"/>
                      <a:endParaRPr lang="ru-RU" sz="1800" dirty="0" smtClean="0">
                        <a:latin typeface="Times New Roman" pitchFamily="18" charset="0"/>
                        <a:cs typeface="Times New Roman" pitchFamily="18" charset="0"/>
                      </a:endParaRPr>
                    </a:p>
                    <a:p>
                      <a:pPr algn="just"/>
                      <a:r>
                        <a:rPr lang="ru-RU" sz="1800" dirty="0" smtClean="0">
                          <a:latin typeface="Times New Roman" pitchFamily="18" charset="0"/>
                          <a:cs typeface="Times New Roman" pitchFamily="18" charset="0"/>
                        </a:rPr>
                        <a:t> - почтовым отправлением с уведомлением.</a:t>
                      </a:r>
                      <a:endParaRPr lang="ru-RU" sz="1800" dirty="0">
                        <a:latin typeface="Times New Roman" pitchFamily="18" charset="0"/>
                        <a:cs typeface="Times New Roman" pitchFamily="18" charset="0"/>
                      </a:endParaRPr>
                    </a:p>
                  </a:txBody>
                  <a:tcPr/>
                </a:tc>
                <a:extLst>
                  <a:ext uri="{0D108BD9-81ED-4DB2-BD59-A6C34878D82A}">
                    <a16:rowId xmlns="" xmlns:a16="http://schemas.microsoft.com/office/drawing/2014/main" val="1559929748"/>
                  </a:ext>
                </a:extLst>
              </a:tr>
            </a:tbl>
          </a:graphicData>
        </a:graphic>
      </p:graphicFrame>
      <p:sp>
        <p:nvSpPr>
          <p:cNvPr id="5"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565230" y="6417979"/>
            <a:ext cx="288407" cy="252089"/>
          </a:xfrm>
        </p:spPr>
        <p:txBody>
          <a:bodyPr/>
          <a:lstStyle/>
          <a:p>
            <a:fld id="{F90E5A77-D385-4CDE-8FE8-D3E3CBE93E71}" type="slidenum">
              <a:rPr lang="en-US" smtClean="0"/>
              <a:t>14</a:t>
            </a:fld>
            <a:endParaRPr lang="en-US" dirty="0"/>
          </a:p>
        </p:txBody>
      </p:sp>
      <p:sp>
        <p:nvSpPr>
          <p:cNvPr id="13"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4" name="Group 17"/>
          <p:cNvGrpSpPr>
            <a:grpSpLocks/>
          </p:cNvGrpSpPr>
          <p:nvPr/>
        </p:nvGrpSpPr>
        <p:grpSpPr bwMode="auto">
          <a:xfrm>
            <a:off x="-2" y="412113"/>
            <a:ext cx="12192000" cy="1403351"/>
            <a:chOff x="0" y="272"/>
            <a:chExt cx="5760" cy="884"/>
          </a:xfrm>
        </p:grpSpPr>
        <p:sp>
          <p:nvSpPr>
            <p:cNvPr id="15"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6"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7"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8"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170720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672522" y="6409038"/>
            <a:ext cx="288407" cy="252089"/>
          </a:xfrm>
        </p:spPr>
        <p:txBody>
          <a:bodyPr/>
          <a:lstStyle/>
          <a:p>
            <a:fld id="{F90E5A77-D385-4CDE-8FE8-D3E3CBE93E71}" type="slidenum">
              <a:rPr lang="en-US" smtClean="0"/>
              <a:t>15</a:t>
            </a:fld>
            <a:endParaRPr lang="en-US" dirty="0"/>
          </a:p>
        </p:txBody>
      </p:sp>
      <p:sp>
        <p:nvSpPr>
          <p:cNvPr id="13"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4" name="Group 17"/>
          <p:cNvGrpSpPr>
            <a:grpSpLocks/>
          </p:cNvGrpSpPr>
          <p:nvPr/>
        </p:nvGrpSpPr>
        <p:grpSpPr bwMode="auto">
          <a:xfrm>
            <a:off x="0" y="432929"/>
            <a:ext cx="12192000" cy="1403351"/>
            <a:chOff x="0" y="272"/>
            <a:chExt cx="5760" cy="884"/>
          </a:xfrm>
        </p:grpSpPr>
        <p:sp>
          <p:nvSpPr>
            <p:cNvPr id="15"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6"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7"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8"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Заголовок 1">
            <a:extLst>
              <a:ext uri="{FF2B5EF4-FFF2-40B4-BE49-F238E27FC236}">
                <a16:creationId xmlns="" xmlns:a16="http://schemas.microsoft.com/office/drawing/2014/main" id="{D02FF7FB-BDA6-4D13-88BF-9BF8BCACA076}"/>
              </a:ext>
            </a:extLst>
          </p:cNvPr>
          <p:cNvSpPr>
            <a:spLocks noGrp="1"/>
          </p:cNvSpPr>
          <p:nvPr>
            <p:ph type="title"/>
          </p:nvPr>
        </p:nvSpPr>
        <p:spPr>
          <a:xfrm>
            <a:off x="191992" y="1846134"/>
            <a:ext cx="11624733" cy="392665"/>
          </a:xfrm>
        </p:spPr>
        <p:txBody>
          <a:bodyPr/>
          <a:lstStyle/>
          <a:p>
            <a:pPr algn="ctr"/>
            <a:r>
              <a:rPr lang="ru-RU" sz="2400" dirty="0" smtClean="0">
                <a:solidFill>
                  <a:schemeClr val="tx2">
                    <a:lumMod val="75000"/>
                  </a:schemeClr>
                </a:solidFill>
              </a:rPr>
              <a:t>Часто задаваемые вопросы и комментарии:</a:t>
            </a:r>
            <a:endParaRPr lang="ru-RU" sz="2400" dirty="0">
              <a:solidFill>
                <a:schemeClr val="tx2">
                  <a:lumMod val="75000"/>
                </a:schemeClr>
              </a:solidFill>
            </a:endParaRPr>
          </a:p>
        </p:txBody>
      </p:sp>
      <p:sp>
        <p:nvSpPr>
          <p:cNvPr id="3" name="Прямоугольник 2"/>
          <p:cNvSpPr/>
          <p:nvPr/>
        </p:nvSpPr>
        <p:spPr>
          <a:xfrm>
            <a:off x="1515291" y="2586462"/>
            <a:ext cx="9109165" cy="1287532"/>
          </a:xfrm>
          <a:prstGeom prst="rect">
            <a:avLst/>
          </a:prstGeom>
        </p:spPr>
        <p:txBody>
          <a:bodyPr wrap="square">
            <a:spAutoFit/>
          </a:bodyPr>
          <a:lstStyle/>
          <a:p>
            <a:pPr indent="450215" algn="just">
              <a:lnSpc>
                <a:spcPct val="150000"/>
              </a:lnSpc>
              <a:spcAft>
                <a:spcPts val="0"/>
              </a:spcAft>
            </a:pPr>
            <a:r>
              <a:rPr lang="ru-RU" dirty="0">
                <a:ea typeface="Calibri" panose="020F0502020204030204" pitchFamily="34" charset="0"/>
                <a:cs typeface="Times New Roman" panose="02020603050405020304" pitchFamily="18" charset="0"/>
              </a:rPr>
              <a:t>Ознакомиться с </a:t>
            </a:r>
            <a:r>
              <a:rPr lang="ru-RU" dirty="0" smtClean="0">
                <a:ea typeface="Calibri" panose="020F0502020204030204" pitchFamily="34" charset="0"/>
                <a:cs typeface="Times New Roman" panose="02020603050405020304" pitchFamily="18" charset="0"/>
              </a:rPr>
              <a:t>ответами </a:t>
            </a:r>
            <a:r>
              <a:rPr lang="ru-RU" dirty="0">
                <a:ea typeface="Calibri" panose="020F0502020204030204" pitchFamily="34" charset="0"/>
                <a:cs typeface="Times New Roman" panose="02020603050405020304" pitchFamily="18" charset="0"/>
              </a:rPr>
              <a:t>и комментариями </a:t>
            </a:r>
            <a:r>
              <a:rPr lang="ru-RU" dirty="0" err="1">
                <a:ea typeface="Calibri" panose="020F0502020204030204" pitchFamily="34" charset="0"/>
                <a:cs typeface="Times New Roman" panose="02020603050405020304" pitchFamily="18" charset="0"/>
              </a:rPr>
              <a:t>Ростехнадзора</a:t>
            </a:r>
            <a:r>
              <a:rPr lang="ru-RU" dirty="0">
                <a:ea typeface="Calibri" panose="020F0502020204030204" pitchFamily="34" charset="0"/>
                <a:cs typeface="Times New Roman" panose="02020603050405020304" pitchFamily="18" charset="0"/>
              </a:rPr>
              <a:t> на типовые вопросы можно на интернет-портале </a:t>
            </a:r>
            <a:r>
              <a:rPr lang="ru-RU" dirty="0" err="1">
                <a:ea typeface="Calibri" panose="020F0502020204030204" pitchFamily="34" charset="0"/>
                <a:cs typeface="Times New Roman" panose="02020603050405020304" pitchFamily="18" charset="0"/>
              </a:rPr>
              <a:t>Ростехнадзора</a:t>
            </a:r>
            <a:r>
              <a:rPr lang="ru-RU" dirty="0">
                <a:ea typeface="Calibri" panose="020F0502020204030204" pitchFamily="34" charset="0"/>
                <a:cs typeface="Times New Roman" panose="02020603050405020304" pitchFamily="18" charset="0"/>
              </a:rPr>
              <a:t> в разделе «Открытый </a:t>
            </a:r>
            <a:r>
              <a:rPr lang="ru-RU" dirty="0" err="1">
                <a:ea typeface="Calibri" panose="020F0502020204030204" pitchFamily="34" charset="0"/>
                <a:cs typeface="Times New Roman" panose="02020603050405020304" pitchFamily="18" charset="0"/>
              </a:rPr>
              <a:t>Ростехнадзор</a:t>
            </a:r>
            <a:r>
              <a:rPr lang="ru-RU" dirty="0">
                <a:ea typeface="Calibri" panose="020F0502020204030204" pitchFamily="34" charset="0"/>
                <a:cs typeface="Times New Roman" panose="02020603050405020304" pitchFamily="18" charset="0"/>
              </a:rPr>
              <a:t> – Общественная приемная» </a:t>
            </a:r>
            <a:r>
              <a:rPr lang="ru-RU" b="1" dirty="0">
                <a:solidFill>
                  <a:srgbClr val="C00000"/>
                </a:solidFill>
                <a:ea typeface="Calibri" panose="020F0502020204030204" pitchFamily="34" charset="0"/>
                <a:cs typeface="Times New Roman" panose="02020603050405020304" pitchFamily="18" charset="0"/>
              </a:rPr>
              <a:t>(http://gosnadzor.ru/public/reception/). </a:t>
            </a:r>
            <a:endParaRPr lang="ru-RU" sz="1400" b="1" dirty="0">
              <a:solidFill>
                <a:srgbClr val="C0000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6206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0"/>
          <p:cNvSpPr txBox="1">
            <a:spLocks noChangeArrowheads="1"/>
          </p:cNvSpPr>
          <p:nvPr/>
        </p:nvSpPr>
        <p:spPr bwMode="auto">
          <a:xfrm>
            <a:off x="0" y="1"/>
            <a:ext cx="12192000" cy="974725"/>
          </a:xfrm>
          <a:prstGeom prst="rect">
            <a:avLst/>
          </a:prstGeom>
          <a:solidFill>
            <a:srgbClr val="15A6E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1600" b="1" dirty="0">
                <a:solidFill>
                  <a:srgbClr val="FFFFFF"/>
                </a:solidFill>
                <a:latin typeface="Arial" charset="0"/>
              </a:rPr>
              <a:t>Федеральная служба</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1600" b="1" dirty="0">
              <a:solidFill>
                <a:srgbClr val="FFFFFF"/>
              </a:solidFill>
              <a:latin typeface="Arial" charset="0"/>
            </a:endParaRPr>
          </a:p>
        </p:txBody>
      </p:sp>
      <p:sp>
        <p:nvSpPr>
          <p:cNvPr id="23555" name="Text Box 4"/>
          <p:cNvSpPr txBox="1">
            <a:spLocks noChangeArrowheads="1"/>
          </p:cNvSpPr>
          <p:nvPr/>
        </p:nvSpPr>
        <p:spPr bwMode="auto">
          <a:xfrm>
            <a:off x="527051" y="6127751"/>
            <a:ext cx="11379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a:spcBef>
                <a:spcPct val="0"/>
              </a:spcBef>
              <a:buClrTx/>
              <a:buSzTx/>
              <a:buFontTx/>
              <a:buNone/>
            </a:pPr>
            <a:endParaRPr kumimoji="1" lang="ru-RU" altLang="ru-RU" sz="2000">
              <a:solidFill>
                <a:srgbClr val="3366FF"/>
              </a:solidFill>
              <a:latin typeface="Arial" charset="0"/>
            </a:endParaRPr>
          </a:p>
        </p:txBody>
      </p:sp>
      <p:grpSp>
        <p:nvGrpSpPr>
          <p:cNvPr id="23556" name="Group 17"/>
          <p:cNvGrpSpPr>
            <a:grpSpLocks/>
          </p:cNvGrpSpPr>
          <p:nvPr/>
        </p:nvGrpSpPr>
        <p:grpSpPr bwMode="auto">
          <a:xfrm>
            <a:off x="0" y="693739"/>
            <a:ext cx="12192000" cy="441325"/>
            <a:chOff x="0" y="634"/>
            <a:chExt cx="5760" cy="278"/>
          </a:xfrm>
        </p:grpSpPr>
        <p:sp>
          <p:nvSpPr>
            <p:cNvPr id="23562"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3"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4"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grpSp>
      <p:sp>
        <p:nvSpPr>
          <p:cNvPr id="6163" name="Rectangle 19"/>
          <p:cNvSpPr>
            <a:spLocks noChangeArrowheads="1"/>
          </p:cNvSpPr>
          <p:nvPr/>
        </p:nvSpPr>
        <p:spPr bwMode="auto">
          <a:xfrm>
            <a:off x="0" y="3392488"/>
            <a:ext cx="12192000" cy="338554"/>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defRPr/>
            </a:pPr>
            <a:endParaRPr lang="ru-RU" sz="1600" b="0" i="1">
              <a:solidFill>
                <a:srgbClr val="000000"/>
              </a:solidFill>
            </a:endParaRPr>
          </a:p>
        </p:txBody>
      </p:sp>
      <p:sp>
        <p:nvSpPr>
          <p:cNvPr id="6164" name="Rectangle 20"/>
          <p:cNvSpPr>
            <a:spLocks noChangeArrowheads="1"/>
          </p:cNvSpPr>
          <p:nvPr/>
        </p:nvSpPr>
        <p:spPr bwMode="auto">
          <a:xfrm>
            <a:off x="0" y="3357563"/>
            <a:ext cx="12192000" cy="228600"/>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lgn="ctr">
              <a:lnSpc>
                <a:spcPct val="90000"/>
              </a:lnSpc>
              <a:defRPr/>
            </a:pPr>
            <a:r>
              <a:rPr lang="ru-RU" sz="1000" i="1">
                <a:solidFill>
                  <a:srgbClr val="003366"/>
                </a:solidFill>
                <a:latin typeface="Arial" charset="0"/>
                <a:cs typeface="Arial" charset="0"/>
              </a:rPr>
              <a:t> </a:t>
            </a:r>
            <a:endParaRPr lang="ru-RU" sz="1600" b="0" i="1">
              <a:solidFill>
                <a:srgbClr val="000000"/>
              </a:solidFill>
            </a:endParaRPr>
          </a:p>
        </p:txBody>
      </p:sp>
      <p:sp>
        <p:nvSpPr>
          <p:cNvPr id="23559" name="Text Box 4"/>
          <p:cNvSpPr txBox="1">
            <a:spLocks noChangeArrowheads="1"/>
          </p:cNvSpPr>
          <p:nvPr/>
        </p:nvSpPr>
        <p:spPr bwMode="auto">
          <a:xfrm>
            <a:off x="0" y="6521450"/>
            <a:ext cx="12192000" cy="336550"/>
          </a:xfrm>
          <a:prstGeom prst="rect">
            <a:avLst/>
          </a:prstGeom>
          <a:solidFill>
            <a:srgbClr val="1245A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r">
              <a:spcBef>
                <a:spcPct val="0"/>
              </a:spcBef>
              <a:buClrTx/>
              <a:buSzTx/>
              <a:buFontTx/>
              <a:buNone/>
            </a:pPr>
            <a:endParaRPr kumimoji="1" lang="ru-RU" altLang="ru-RU" sz="1600">
              <a:solidFill>
                <a:srgbClr val="FFFFFF"/>
              </a:solidFill>
            </a:endParaRPr>
          </a:p>
        </p:txBody>
      </p:sp>
      <p:pic>
        <p:nvPicPr>
          <p:cNvPr id="23560"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5032" y="1417350"/>
            <a:ext cx="2561936" cy="2411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917" y="4085439"/>
            <a:ext cx="11819467"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42606A"/>
                  </a:outerShdw>
                </a:effectLst>
              </a14:hiddenEffects>
            </a:ext>
          </a:extLst>
        </p:spPr>
      </p:pic>
    </p:spTree>
    <p:extLst>
      <p:ext uri="{BB962C8B-B14F-4D97-AF65-F5344CB8AC3E}">
        <p14:creationId xmlns:p14="http://schemas.microsoft.com/office/powerpoint/2010/main" val="2499874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672522" y="6409038"/>
            <a:ext cx="288407" cy="252089"/>
          </a:xfrm>
        </p:spPr>
        <p:txBody>
          <a:bodyPr/>
          <a:lstStyle/>
          <a:p>
            <a:fld id="{F90E5A77-D385-4CDE-8FE8-D3E3CBE93E71}" type="slidenum">
              <a:rPr lang="en-US" smtClean="0"/>
              <a:t>2</a:t>
            </a:fld>
            <a:endParaRPr lang="en-US" dirty="0"/>
          </a:p>
        </p:txBody>
      </p:sp>
      <p:sp>
        <p:nvSpPr>
          <p:cNvPr id="13"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4" name="Group 17"/>
          <p:cNvGrpSpPr>
            <a:grpSpLocks/>
          </p:cNvGrpSpPr>
          <p:nvPr/>
        </p:nvGrpSpPr>
        <p:grpSpPr bwMode="auto">
          <a:xfrm>
            <a:off x="0" y="394927"/>
            <a:ext cx="12192000" cy="1403351"/>
            <a:chOff x="0" y="272"/>
            <a:chExt cx="5760" cy="884"/>
          </a:xfrm>
        </p:grpSpPr>
        <p:sp>
          <p:nvSpPr>
            <p:cNvPr id="15"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6"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7"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8"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Прямоугольник 3"/>
          <p:cNvSpPr/>
          <p:nvPr/>
        </p:nvSpPr>
        <p:spPr>
          <a:xfrm>
            <a:off x="291443" y="1882416"/>
            <a:ext cx="11669486" cy="4661276"/>
          </a:xfrm>
          <a:prstGeom prst="rect">
            <a:avLst/>
          </a:prstGeom>
        </p:spPr>
        <p:txBody>
          <a:bodyPr wrap="square">
            <a:spAutoFit/>
          </a:bodyPr>
          <a:lstStyle/>
          <a:p>
            <a:pPr algn="just">
              <a:lnSpc>
                <a:spcPct val="150000"/>
              </a:lnSpc>
            </a:pPr>
            <a:r>
              <a:rPr lang="ru-RU" dirty="0" smtClean="0"/>
              <a:t>	Согласно </a:t>
            </a:r>
            <a:r>
              <a:rPr lang="ru-RU" dirty="0"/>
              <a:t>Федерального закона от 31 июля 2020 г. № 247-ФЗ «Об обязательных требованиях в Российской Федерации» (далее – ФЗ «247») Правительство РФ до 1 января 2021 года должно было признать утратившими силу нормативные правовые акты, содержащие обязательные требования, соблюдение которых оценивается при осуществлении государственного контроля (надзора). С 1 января 2021 года при осуществлении государственного контроля (надзора) </a:t>
            </a:r>
            <a:r>
              <a:rPr lang="ru-RU" b="1" dirty="0"/>
              <a:t>не допускается оценка соблюдения обязательных требований, содержащихся в указанных актах, если они вступили в силу </a:t>
            </a:r>
            <a:r>
              <a:rPr lang="ru-RU" b="1" dirty="0" smtClean="0"/>
              <a:t>до                                </a:t>
            </a:r>
            <a:r>
              <a:rPr lang="ru-RU" b="1" dirty="0"/>
              <a:t>1 января 2020 года</a:t>
            </a:r>
            <a:r>
              <a:rPr lang="ru-RU" dirty="0"/>
              <a:t>, а несоблюдение требований </a:t>
            </a:r>
            <a:r>
              <a:rPr lang="ru-RU" b="1" dirty="0"/>
              <a:t>не может являться основанием для привлечения к административной ответственности</a:t>
            </a:r>
            <a:r>
              <a:rPr lang="ru-RU" dirty="0"/>
              <a:t>. </a:t>
            </a:r>
          </a:p>
          <a:p>
            <a:pPr algn="just">
              <a:lnSpc>
                <a:spcPct val="150000"/>
              </a:lnSpc>
            </a:pPr>
            <a:r>
              <a:rPr lang="ru-RU" dirty="0" smtClean="0"/>
              <a:t>	Вместе </a:t>
            </a:r>
            <a:r>
              <a:rPr lang="ru-RU" dirty="0"/>
              <a:t>с тем, </a:t>
            </a:r>
            <a:r>
              <a:rPr lang="ru-RU" b="1" dirty="0"/>
              <a:t>механизм «регуляторной гильотины» не распространяется на нормативные правовые акты в сфере электроэнергетики.</a:t>
            </a:r>
            <a:endParaRPr lang="ru-RU" dirty="0"/>
          </a:p>
          <a:p>
            <a:pPr indent="449580" algn="just">
              <a:lnSpc>
                <a:spcPct val="150000"/>
              </a:lnSpc>
              <a:spcAft>
                <a:spcPts val="0"/>
              </a:spcAft>
            </a:pPr>
            <a:endParaRPr lang="ru-RU"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6717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672522" y="6409038"/>
            <a:ext cx="288407" cy="252089"/>
          </a:xfrm>
        </p:spPr>
        <p:txBody>
          <a:bodyPr/>
          <a:lstStyle/>
          <a:p>
            <a:fld id="{F90E5A77-D385-4CDE-8FE8-D3E3CBE93E71}" type="slidenum">
              <a:rPr lang="en-US" smtClean="0"/>
              <a:t>3</a:t>
            </a:fld>
            <a:endParaRPr lang="en-US" dirty="0"/>
          </a:p>
        </p:txBody>
      </p:sp>
      <p:sp>
        <p:nvSpPr>
          <p:cNvPr id="13" name="Text Box 40"/>
          <p:cNvSpPr txBox="1">
            <a:spLocks noChangeArrowheads="1"/>
          </p:cNvSpPr>
          <p:nvPr/>
        </p:nvSpPr>
        <p:spPr bwMode="auto">
          <a:xfrm>
            <a:off x="0" y="1"/>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14" name="Group 17"/>
          <p:cNvGrpSpPr>
            <a:grpSpLocks/>
          </p:cNvGrpSpPr>
          <p:nvPr/>
        </p:nvGrpSpPr>
        <p:grpSpPr bwMode="auto">
          <a:xfrm>
            <a:off x="0" y="429761"/>
            <a:ext cx="12192000" cy="1403351"/>
            <a:chOff x="0" y="272"/>
            <a:chExt cx="5760" cy="884"/>
          </a:xfrm>
        </p:grpSpPr>
        <p:sp>
          <p:nvSpPr>
            <p:cNvPr id="15"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6"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7"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8"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Прямоугольник 3"/>
          <p:cNvSpPr/>
          <p:nvPr/>
        </p:nvSpPr>
        <p:spPr>
          <a:xfrm>
            <a:off x="261257" y="1382714"/>
            <a:ext cx="11669486" cy="4591257"/>
          </a:xfrm>
          <a:prstGeom prst="rect">
            <a:avLst/>
          </a:prstGeom>
        </p:spPr>
        <p:txBody>
          <a:bodyPr wrap="square">
            <a:spAutoFit/>
          </a:bodyPr>
          <a:lstStyle/>
          <a:p>
            <a:pPr indent="449580" algn="ctr">
              <a:lnSpc>
                <a:spcPct val="115000"/>
              </a:lnSpc>
              <a:spcAft>
                <a:spcPts val="0"/>
              </a:spcAft>
            </a:pPr>
            <a:r>
              <a:rPr lang="ru-RU" sz="23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В конце 2020 года, январе 2021 года в рамках реализации «регуляторной гильотины», а также  ФЗ № 247 вступили в силу ряд новых нормативно-правовых актов в области безопасности  в сфере электроэнергетики и теплоснабжения</a:t>
            </a:r>
            <a:r>
              <a:rPr lang="ru-RU" sz="23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p>
          <a:p>
            <a:pPr marL="285750" lvl="0" indent="-285750" algn="just">
              <a:buFont typeface="Arial" panose="020B0604020202020204" pitchFamily="34" charset="0"/>
              <a:buChar char="•"/>
            </a:pPr>
            <a:r>
              <a:rPr lang="ru-RU" sz="1900" dirty="0" smtClean="0"/>
              <a:t>Правила </a:t>
            </a:r>
            <a:r>
              <a:rPr lang="ru-RU" sz="1900" dirty="0"/>
              <a:t>по охране труда при эксплуатации электроустановок, утвержденные приказом Минтруда России от 15.12.2020 № 903н (Зарегистрировано в Минюсте России 30.12.2020 № 61957</a:t>
            </a:r>
            <a:r>
              <a:rPr lang="ru-RU" sz="1900" dirty="0" smtClean="0"/>
              <a:t>);</a:t>
            </a:r>
            <a:endParaRPr lang="ru-RU" sz="1900" dirty="0"/>
          </a:p>
          <a:p>
            <a:pPr marL="285750" lvl="0" indent="-285750" algn="just">
              <a:buFont typeface="Arial" panose="020B0604020202020204" pitchFamily="34" charset="0"/>
              <a:buChar char="•"/>
            </a:pPr>
            <a:r>
              <a:rPr lang="ru-RU" sz="1900" dirty="0" smtClean="0"/>
              <a:t>Правила </a:t>
            </a:r>
            <a:r>
              <a:rPr lang="ru-RU" sz="1900" dirty="0"/>
              <a:t>работы с персоналом в организациях электроэнергетики Российской Федерации, утвержденные приказом Минэнерго России от 22.09.2020 № 796 (Зарегистрировано в Минюсте России 18.01.2021 № 62115) – вступают в силу с 18.04.2021;</a:t>
            </a:r>
          </a:p>
          <a:p>
            <a:pPr marL="285750" lvl="0" indent="-285750" algn="just">
              <a:buFont typeface="Arial" panose="020B0604020202020204" pitchFamily="34" charset="0"/>
              <a:buChar char="•"/>
            </a:pPr>
            <a:r>
              <a:rPr lang="ru-RU" sz="1900" dirty="0"/>
              <a:t>Правила выдачи разрешений на допуск в эксплуатацию </a:t>
            </a:r>
            <a:r>
              <a:rPr lang="ru-RU" sz="1900" dirty="0" err="1"/>
              <a:t>энергопринимающих</a:t>
            </a:r>
            <a:r>
              <a:rPr lang="ru-RU" sz="1900" dirty="0"/>
              <a:t> установок потребителей электрической энергии, объектов по производству электрической энергии, объектов электросетевого хозяйства, объектов теплоснабжения и </a:t>
            </a:r>
            <a:r>
              <a:rPr lang="ru-RU" sz="1900" dirty="0" err="1"/>
              <a:t>теплопотребляющих</a:t>
            </a:r>
            <a:r>
              <a:rPr lang="ru-RU" sz="1900" dirty="0"/>
              <a:t> установок, утвержденные постановлением Правительства Российской Федерации от 30.01.2021 № 85 (далее – Правила).</a:t>
            </a:r>
          </a:p>
          <a:p>
            <a:pPr indent="449580" algn="ctr">
              <a:lnSpc>
                <a:spcPct val="115000"/>
              </a:lnSpc>
              <a:spcAft>
                <a:spcPts val="0"/>
              </a:spcAft>
            </a:pPr>
            <a:endParaRPr lang="ru-RU"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6894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0"/>
          <p:cNvSpPr txBox="1">
            <a:spLocks noChangeArrowheads="1"/>
          </p:cNvSpPr>
          <p:nvPr/>
        </p:nvSpPr>
        <p:spPr bwMode="auto">
          <a:xfrm>
            <a:off x="0" y="1"/>
            <a:ext cx="12192000" cy="974725"/>
          </a:xfrm>
          <a:prstGeom prst="rect">
            <a:avLst/>
          </a:prstGeom>
          <a:solidFill>
            <a:srgbClr val="15A6E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1600" b="1" dirty="0">
                <a:solidFill>
                  <a:srgbClr val="FFFFFF"/>
                </a:solidFill>
                <a:latin typeface="Arial" charset="0"/>
              </a:rPr>
              <a:t>Федеральная служба</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1600" b="1" dirty="0">
              <a:solidFill>
                <a:srgbClr val="FFFFFF"/>
              </a:solidFill>
              <a:latin typeface="Arial" charset="0"/>
            </a:endParaRPr>
          </a:p>
        </p:txBody>
      </p:sp>
      <p:sp>
        <p:nvSpPr>
          <p:cNvPr id="23555" name="Text Box 4"/>
          <p:cNvSpPr txBox="1">
            <a:spLocks noChangeArrowheads="1"/>
          </p:cNvSpPr>
          <p:nvPr/>
        </p:nvSpPr>
        <p:spPr bwMode="auto">
          <a:xfrm>
            <a:off x="527051" y="6127751"/>
            <a:ext cx="11379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a:spcBef>
                <a:spcPct val="0"/>
              </a:spcBef>
              <a:buClrTx/>
              <a:buSzTx/>
              <a:buFontTx/>
              <a:buNone/>
            </a:pPr>
            <a:endParaRPr kumimoji="1" lang="ru-RU" altLang="ru-RU" sz="2000">
              <a:solidFill>
                <a:srgbClr val="3366FF"/>
              </a:solidFill>
              <a:latin typeface="Arial" charset="0"/>
            </a:endParaRPr>
          </a:p>
        </p:txBody>
      </p:sp>
      <p:grpSp>
        <p:nvGrpSpPr>
          <p:cNvPr id="23556" name="Group 17"/>
          <p:cNvGrpSpPr>
            <a:grpSpLocks/>
          </p:cNvGrpSpPr>
          <p:nvPr/>
        </p:nvGrpSpPr>
        <p:grpSpPr bwMode="auto">
          <a:xfrm>
            <a:off x="0" y="693739"/>
            <a:ext cx="12192000" cy="441325"/>
            <a:chOff x="0" y="634"/>
            <a:chExt cx="5760" cy="278"/>
          </a:xfrm>
        </p:grpSpPr>
        <p:sp>
          <p:nvSpPr>
            <p:cNvPr id="23562"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3"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4"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grpSp>
      <p:sp>
        <p:nvSpPr>
          <p:cNvPr id="6163" name="Rectangle 19"/>
          <p:cNvSpPr>
            <a:spLocks noChangeArrowheads="1"/>
          </p:cNvSpPr>
          <p:nvPr/>
        </p:nvSpPr>
        <p:spPr bwMode="auto">
          <a:xfrm>
            <a:off x="0" y="3392488"/>
            <a:ext cx="12192000" cy="338554"/>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defRPr/>
            </a:pPr>
            <a:endParaRPr lang="ru-RU" sz="1600" b="0" i="1">
              <a:solidFill>
                <a:srgbClr val="000000"/>
              </a:solidFill>
            </a:endParaRPr>
          </a:p>
        </p:txBody>
      </p:sp>
      <p:sp>
        <p:nvSpPr>
          <p:cNvPr id="6164" name="Rectangle 20"/>
          <p:cNvSpPr>
            <a:spLocks noChangeArrowheads="1"/>
          </p:cNvSpPr>
          <p:nvPr/>
        </p:nvSpPr>
        <p:spPr bwMode="auto">
          <a:xfrm>
            <a:off x="0" y="3357563"/>
            <a:ext cx="12192000" cy="228600"/>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lgn="ctr">
              <a:lnSpc>
                <a:spcPct val="90000"/>
              </a:lnSpc>
              <a:defRPr/>
            </a:pPr>
            <a:r>
              <a:rPr lang="ru-RU" sz="1000" i="1">
                <a:solidFill>
                  <a:srgbClr val="003366"/>
                </a:solidFill>
                <a:latin typeface="Arial" charset="0"/>
                <a:cs typeface="Arial" charset="0"/>
              </a:rPr>
              <a:t> </a:t>
            </a:r>
            <a:endParaRPr lang="ru-RU" sz="1600" b="0" i="1">
              <a:solidFill>
                <a:srgbClr val="000000"/>
              </a:solidFill>
            </a:endParaRPr>
          </a:p>
        </p:txBody>
      </p:sp>
      <p:sp>
        <p:nvSpPr>
          <p:cNvPr id="23559" name="Text Box 4"/>
          <p:cNvSpPr txBox="1">
            <a:spLocks noChangeArrowheads="1"/>
          </p:cNvSpPr>
          <p:nvPr/>
        </p:nvSpPr>
        <p:spPr bwMode="auto">
          <a:xfrm>
            <a:off x="-2" y="6521450"/>
            <a:ext cx="12192000" cy="336550"/>
          </a:xfrm>
          <a:prstGeom prst="rect">
            <a:avLst/>
          </a:prstGeom>
          <a:solidFill>
            <a:srgbClr val="1245A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r">
              <a:spcBef>
                <a:spcPct val="0"/>
              </a:spcBef>
              <a:buClrTx/>
              <a:buSzTx/>
              <a:buFontTx/>
              <a:buNone/>
            </a:pPr>
            <a:endParaRPr kumimoji="1" lang="ru-RU" altLang="ru-RU" sz="1600">
              <a:solidFill>
                <a:srgbClr val="FFFFFF"/>
              </a:solidFill>
            </a:endParaRPr>
          </a:p>
        </p:txBody>
      </p:sp>
      <p:sp>
        <p:nvSpPr>
          <p:cNvPr id="15" name="Прямоугольник 14"/>
          <p:cNvSpPr/>
          <p:nvPr/>
        </p:nvSpPr>
        <p:spPr>
          <a:xfrm>
            <a:off x="1026390" y="2022882"/>
            <a:ext cx="10380519" cy="3416320"/>
          </a:xfrm>
          <a:prstGeom prst="rect">
            <a:avLst/>
          </a:prstGeom>
        </p:spPr>
        <p:txBody>
          <a:bodyPr wrap="square">
            <a:spAutoFit/>
          </a:bodyPr>
          <a:lstStyle/>
          <a:p>
            <a:pPr algn="just"/>
            <a:r>
              <a:rPr lang="ru-RU" dirty="0"/>
              <a:t>	Больш</a:t>
            </a:r>
            <a:r>
              <a:rPr lang="ru-RU" u="sng" dirty="0"/>
              <a:t>а</a:t>
            </a:r>
            <a:r>
              <a:rPr lang="ru-RU" dirty="0"/>
              <a:t>я часть нововведений </a:t>
            </a:r>
            <a:r>
              <a:rPr lang="ru-RU" dirty="0" smtClean="0"/>
              <a:t>касается </a:t>
            </a:r>
            <a:r>
              <a:rPr lang="ru-RU" dirty="0"/>
              <a:t>работ под напряжением, в частности</a:t>
            </a:r>
            <a:r>
              <a:rPr lang="ru-RU" dirty="0" smtClean="0"/>
              <a:t>:</a:t>
            </a:r>
          </a:p>
          <a:p>
            <a:pPr algn="just"/>
            <a:endParaRPr lang="ru-RU" dirty="0"/>
          </a:p>
          <a:p>
            <a:pPr algn="just"/>
            <a:r>
              <a:rPr lang="ru-RU" dirty="0"/>
              <a:t>	в п. 16.2. указаны специальные технические мероприятия, которые должны быть выполнены при подготовке рабочего места для выполнения работ под напряжением на токоведущих частях электроустановки.</a:t>
            </a:r>
          </a:p>
          <a:p>
            <a:pPr algn="just"/>
            <a:r>
              <a:rPr lang="ru-RU" dirty="0">
                <a:cs typeface="Arial" panose="020B0604020202020204" pitchFamily="34" charset="0"/>
              </a:rPr>
              <a:t>	п. 6.3 дополнили: при выполнении работ под напряжением на токоведущих частях электроустановок наряд-допуск выдаётся на срок не более 1 календарного дня (рабочей смены). При необходимости выполнения работ под напряжением в последующие дни (рабочую смену) оформляется новый наряд-допуск.</a:t>
            </a:r>
            <a:endParaRPr lang="ru-RU" dirty="0"/>
          </a:p>
          <a:p>
            <a:pPr algn="just"/>
            <a:r>
              <a:rPr lang="ru-RU" dirty="0"/>
              <a:t>	в п. 16.4. указано, что работы, выполняемые под напряжением на токоведущих частях в электроустановках до и выше 1000 В, должны содержаться в перечне работ, разрешённых к выполнению под напряжением.</a:t>
            </a:r>
            <a:r>
              <a:rPr lang="ru-RU" dirty="0">
                <a:cs typeface="Arial" panose="020B0604020202020204" pitchFamily="34" charset="0"/>
              </a:rPr>
              <a:t>	</a:t>
            </a:r>
            <a:endParaRPr lang="ru-RU" dirty="0"/>
          </a:p>
        </p:txBody>
      </p:sp>
      <p:sp>
        <p:nvSpPr>
          <p:cNvPr id="16" name="Прямоугольник 15"/>
          <p:cNvSpPr/>
          <p:nvPr/>
        </p:nvSpPr>
        <p:spPr>
          <a:xfrm>
            <a:off x="0" y="1223758"/>
            <a:ext cx="12192000" cy="461665"/>
          </a:xfrm>
          <a:prstGeom prst="rect">
            <a:avLst/>
          </a:prstGeom>
          <a:solidFill>
            <a:schemeClr val="accent1"/>
          </a:solidFill>
          <a:ln>
            <a:solidFill>
              <a:schemeClr val="accent1"/>
            </a:solidFill>
          </a:ln>
        </p:spPr>
        <p:txBody>
          <a:bodyPr wrap="square">
            <a:spAutoFit/>
          </a:bodyPr>
          <a:lstStyle/>
          <a:p>
            <a:pPr algn="ctr"/>
            <a:r>
              <a:rPr lang="ru-RU" sz="2400" dirty="0">
                <a:solidFill>
                  <a:schemeClr val="bg1"/>
                </a:solidFill>
              </a:rPr>
              <a:t>Новшества в Правилах по охране труда</a:t>
            </a:r>
          </a:p>
        </p:txBody>
      </p:sp>
      <p:pic>
        <p:nvPicPr>
          <p:cNvPr id="17"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412113"/>
            <a:ext cx="1409700" cy="1403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789386" y="6158718"/>
            <a:ext cx="233729" cy="334939"/>
          </a:xfrm>
        </p:spPr>
        <p:txBody>
          <a:bodyPr/>
          <a:lstStyle/>
          <a:p>
            <a:fld id="{F90E5A77-D385-4CDE-8FE8-D3E3CBE93E71}" type="slidenum">
              <a:rPr lang="en-US" smtClean="0"/>
              <a:t>4</a:t>
            </a:fld>
            <a:endParaRPr lang="en-US" dirty="0"/>
          </a:p>
        </p:txBody>
      </p:sp>
    </p:spTree>
    <p:extLst>
      <p:ext uri="{BB962C8B-B14F-4D97-AF65-F5344CB8AC3E}">
        <p14:creationId xmlns:p14="http://schemas.microsoft.com/office/powerpoint/2010/main" val="2541290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0"/>
          <p:cNvSpPr txBox="1">
            <a:spLocks noChangeArrowheads="1"/>
          </p:cNvSpPr>
          <p:nvPr/>
        </p:nvSpPr>
        <p:spPr bwMode="auto">
          <a:xfrm>
            <a:off x="0" y="1"/>
            <a:ext cx="12192000" cy="974725"/>
          </a:xfrm>
          <a:prstGeom prst="rect">
            <a:avLst/>
          </a:prstGeom>
          <a:solidFill>
            <a:srgbClr val="15A6E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1600" b="1" dirty="0">
                <a:solidFill>
                  <a:srgbClr val="FFFFFF"/>
                </a:solidFill>
                <a:latin typeface="Arial" charset="0"/>
              </a:rPr>
              <a:t>Федеральная служба</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1600" b="1" dirty="0">
              <a:solidFill>
                <a:srgbClr val="FFFFFF"/>
              </a:solidFill>
              <a:latin typeface="Arial" charset="0"/>
            </a:endParaRPr>
          </a:p>
        </p:txBody>
      </p:sp>
      <p:sp>
        <p:nvSpPr>
          <p:cNvPr id="23555" name="Text Box 4"/>
          <p:cNvSpPr txBox="1">
            <a:spLocks noChangeArrowheads="1"/>
          </p:cNvSpPr>
          <p:nvPr/>
        </p:nvSpPr>
        <p:spPr bwMode="auto">
          <a:xfrm>
            <a:off x="527051" y="6127751"/>
            <a:ext cx="11379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a:spcBef>
                <a:spcPct val="0"/>
              </a:spcBef>
              <a:buClrTx/>
              <a:buSzTx/>
              <a:buFontTx/>
              <a:buNone/>
            </a:pPr>
            <a:endParaRPr kumimoji="1" lang="ru-RU" altLang="ru-RU" sz="2000">
              <a:solidFill>
                <a:srgbClr val="3366FF"/>
              </a:solidFill>
              <a:latin typeface="Arial" charset="0"/>
            </a:endParaRPr>
          </a:p>
        </p:txBody>
      </p:sp>
      <p:grpSp>
        <p:nvGrpSpPr>
          <p:cNvPr id="23556" name="Group 17"/>
          <p:cNvGrpSpPr>
            <a:grpSpLocks/>
          </p:cNvGrpSpPr>
          <p:nvPr/>
        </p:nvGrpSpPr>
        <p:grpSpPr bwMode="auto">
          <a:xfrm>
            <a:off x="0" y="693739"/>
            <a:ext cx="12192000" cy="441325"/>
            <a:chOff x="0" y="634"/>
            <a:chExt cx="5760" cy="278"/>
          </a:xfrm>
        </p:grpSpPr>
        <p:sp>
          <p:nvSpPr>
            <p:cNvPr id="23562"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3"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4"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grpSp>
      <p:sp>
        <p:nvSpPr>
          <p:cNvPr id="6163" name="Rectangle 19"/>
          <p:cNvSpPr>
            <a:spLocks noChangeArrowheads="1"/>
          </p:cNvSpPr>
          <p:nvPr/>
        </p:nvSpPr>
        <p:spPr bwMode="auto">
          <a:xfrm>
            <a:off x="0" y="3392488"/>
            <a:ext cx="12192000" cy="338554"/>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defRPr/>
            </a:pPr>
            <a:endParaRPr lang="ru-RU" sz="1600" b="0" i="1">
              <a:solidFill>
                <a:srgbClr val="000000"/>
              </a:solidFill>
            </a:endParaRPr>
          </a:p>
        </p:txBody>
      </p:sp>
      <p:sp>
        <p:nvSpPr>
          <p:cNvPr id="23559" name="Text Box 4"/>
          <p:cNvSpPr txBox="1">
            <a:spLocks noChangeArrowheads="1"/>
          </p:cNvSpPr>
          <p:nvPr/>
        </p:nvSpPr>
        <p:spPr bwMode="auto">
          <a:xfrm>
            <a:off x="0" y="6521450"/>
            <a:ext cx="12192000" cy="336550"/>
          </a:xfrm>
          <a:prstGeom prst="rect">
            <a:avLst/>
          </a:prstGeom>
          <a:solidFill>
            <a:srgbClr val="1245A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r">
              <a:spcBef>
                <a:spcPct val="0"/>
              </a:spcBef>
              <a:buClrTx/>
              <a:buSzTx/>
              <a:buFontTx/>
              <a:buNone/>
            </a:pPr>
            <a:endParaRPr kumimoji="1" lang="ru-RU" altLang="ru-RU" sz="1600">
              <a:solidFill>
                <a:srgbClr val="FFFFFF"/>
              </a:solidFill>
            </a:endParaRPr>
          </a:p>
        </p:txBody>
      </p:sp>
      <p:sp>
        <p:nvSpPr>
          <p:cNvPr id="2" name="Прямоугольник 1"/>
          <p:cNvSpPr/>
          <p:nvPr/>
        </p:nvSpPr>
        <p:spPr>
          <a:xfrm>
            <a:off x="0" y="1223758"/>
            <a:ext cx="12192000" cy="461665"/>
          </a:xfrm>
          <a:prstGeom prst="rect">
            <a:avLst/>
          </a:prstGeom>
          <a:solidFill>
            <a:schemeClr val="accent1"/>
          </a:solidFill>
          <a:ln>
            <a:solidFill>
              <a:schemeClr val="accent1"/>
            </a:solidFill>
          </a:ln>
        </p:spPr>
        <p:txBody>
          <a:bodyPr wrap="square">
            <a:spAutoFit/>
          </a:bodyPr>
          <a:lstStyle/>
          <a:p>
            <a:pPr algn="ctr"/>
            <a:r>
              <a:rPr lang="ru-RU" sz="2400" dirty="0">
                <a:solidFill>
                  <a:schemeClr val="bg1"/>
                </a:solidFill>
              </a:rPr>
              <a:t>Новшества в Правилах по охране труда</a:t>
            </a:r>
          </a:p>
        </p:txBody>
      </p:sp>
      <p:sp>
        <p:nvSpPr>
          <p:cNvPr id="15" name="Прямоугольник 14"/>
          <p:cNvSpPr/>
          <p:nvPr/>
        </p:nvSpPr>
        <p:spPr>
          <a:xfrm>
            <a:off x="1288473" y="2299881"/>
            <a:ext cx="10463645" cy="3416320"/>
          </a:xfrm>
          <a:prstGeom prst="rect">
            <a:avLst/>
          </a:prstGeom>
        </p:spPr>
        <p:txBody>
          <a:bodyPr wrap="square">
            <a:spAutoFit/>
          </a:bodyPr>
          <a:lstStyle/>
          <a:p>
            <a:pPr algn="just"/>
            <a:r>
              <a:rPr lang="ru-RU" dirty="0" smtClean="0"/>
              <a:t>	Также внесен ряд дополнительных изменений, таких как: </a:t>
            </a:r>
          </a:p>
          <a:p>
            <a:pPr algn="just"/>
            <a:endParaRPr lang="ru-RU" dirty="0" smtClean="0"/>
          </a:p>
          <a:p>
            <a:pPr algn="just"/>
            <a:r>
              <a:rPr lang="ru-RU" dirty="0"/>
              <a:t>	</a:t>
            </a:r>
            <a:r>
              <a:rPr lang="ru-RU" dirty="0" smtClean="0"/>
              <a:t>Добавили </a:t>
            </a:r>
            <a:r>
              <a:rPr lang="ru-RU" dirty="0"/>
              <a:t>в п. 2.3 нововведение, что I группу по электробезопасности может теперь присваивать не только электротехнический персонал с группой III по электробезопасности, но и специалист по охране труда с IV группой и выше.</a:t>
            </a:r>
          </a:p>
          <a:p>
            <a:pPr algn="just"/>
            <a:r>
              <a:rPr lang="ru-RU" dirty="0"/>
              <a:t>	Из таблицы № 7 (про условия использования в работе электроинструмента и ручных электрических машин) убрали 0 класс совсем, им нельзя пользоваться нигде, ни в каком помещении.</a:t>
            </a:r>
          </a:p>
          <a:p>
            <a:pPr algn="just"/>
            <a:r>
              <a:rPr lang="ru-RU" dirty="0"/>
              <a:t>	Формы документов (журналов, нарядов, удостоверений) теперь стали только рекомендуемые.</a:t>
            </a:r>
          </a:p>
          <a:p>
            <a:pPr algn="just"/>
            <a:r>
              <a:rPr lang="ru-RU" dirty="0">
                <a:latin typeface="Arial" panose="020B0604020202020204" pitchFamily="34" charset="0"/>
              </a:rPr>
              <a:t>	</a:t>
            </a:r>
            <a:r>
              <a:rPr lang="ru-RU" dirty="0"/>
              <a:t>В п. 6.5. внесли изменение: наряды-допуски, работы по которым полностью закончены, должны храниться в течение 1 года. (раньше было 30 суток).</a:t>
            </a:r>
          </a:p>
        </p:txBody>
      </p:sp>
      <p:pic>
        <p:nvPicPr>
          <p:cNvPr id="16"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412113"/>
            <a:ext cx="1409700" cy="1403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Номер слайда 4">
            <a:extLst>
              <a:ext uri="{FF2B5EF4-FFF2-40B4-BE49-F238E27FC236}">
                <a16:creationId xmlns="" xmlns:a16="http://schemas.microsoft.com/office/drawing/2014/main" id="{3B0427A6-9E14-4A51-A1E4-D23B2BB14ABB}"/>
              </a:ext>
            </a:extLst>
          </p:cNvPr>
          <p:cNvSpPr>
            <a:spLocks noGrp="1"/>
          </p:cNvSpPr>
          <p:nvPr>
            <p:ph type="sldNum" sz="quarter" idx="12"/>
          </p:nvPr>
        </p:nvSpPr>
        <p:spPr>
          <a:xfrm>
            <a:off x="11638626" y="6208316"/>
            <a:ext cx="288407" cy="252089"/>
          </a:xfrm>
        </p:spPr>
        <p:txBody>
          <a:bodyPr/>
          <a:lstStyle/>
          <a:p>
            <a:fld id="{F90E5A77-D385-4CDE-8FE8-D3E3CBE93E71}" type="slidenum">
              <a:rPr lang="en-US" smtClean="0"/>
              <a:t>5</a:t>
            </a:fld>
            <a:endParaRPr lang="en-US" dirty="0"/>
          </a:p>
        </p:txBody>
      </p:sp>
    </p:spTree>
    <p:extLst>
      <p:ext uri="{BB962C8B-B14F-4D97-AF65-F5344CB8AC3E}">
        <p14:creationId xmlns:p14="http://schemas.microsoft.com/office/powerpoint/2010/main" val="2541290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0"/>
          <p:cNvSpPr txBox="1">
            <a:spLocks noChangeArrowheads="1"/>
          </p:cNvSpPr>
          <p:nvPr/>
        </p:nvSpPr>
        <p:spPr bwMode="auto">
          <a:xfrm>
            <a:off x="0" y="1"/>
            <a:ext cx="12192000" cy="974725"/>
          </a:xfrm>
          <a:prstGeom prst="rect">
            <a:avLst/>
          </a:prstGeom>
          <a:solidFill>
            <a:srgbClr val="15A6E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1600" b="1" dirty="0">
                <a:solidFill>
                  <a:srgbClr val="FFFFFF"/>
                </a:solidFill>
                <a:latin typeface="Arial" charset="0"/>
              </a:rPr>
              <a:t>Федеральная служба</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1600" b="1" dirty="0">
              <a:solidFill>
                <a:srgbClr val="FFFFFF"/>
              </a:solidFill>
              <a:latin typeface="Arial" charset="0"/>
            </a:endParaRPr>
          </a:p>
        </p:txBody>
      </p:sp>
      <p:sp>
        <p:nvSpPr>
          <p:cNvPr id="23555" name="Text Box 4"/>
          <p:cNvSpPr txBox="1">
            <a:spLocks noChangeArrowheads="1"/>
          </p:cNvSpPr>
          <p:nvPr/>
        </p:nvSpPr>
        <p:spPr bwMode="auto">
          <a:xfrm>
            <a:off x="527051" y="6127751"/>
            <a:ext cx="11379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a:spcBef>
                <a:spcPct val="0"/>
              </a:spcBef>
              <a:buClrTx/>
              <a:buSzTx/>
              <a:buFontTx/>
              <a:buNone/>
            </a:pPr>
            <a:endParaRPr kumimoji="1" lang="ru-RU" altLang="ru-RU" sz="2000">
              <a:solidFill>
                <a:srgbClr val="3366FF"/>
              </a:solidFill>
              <a:latin typeface="Arial" charset="0"/>
            </a:endParaRPr>
          </a:p>
        </p:txBody>
      </p:sp>
      <p:grpSp>
        <p:nvGrpSpPr>
          <p:cNvPr id="23556" name="Group 17"/>
          <p:cNvGrpSpPr>
            <a:grpSpLocks/>
          </p:cNvGrpSpPr>
          <p:nvPr/>
        </p:nvGrpSpPr>
        <p:grpSpPr bwMode="auto">
          <a:xfrm>
            <a:off x="0" y="693739"/>
            <a:ext cx="12192000" cy="441325"/>
            <a:chOff x="0" y="634"/>
            <a:chExt cx="5760" cy="278"/>
          </a:xfrm>
        </p:grpSpPr>
        <p:sp>
          <p:nvSpPr>
            <p:cNvPr id="23562"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3"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4"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grpSp>
      <p:sp>
        <p:nvSpPr>
          <p:cNvPr id="6163" name="Rectangle 19"/>
          <p:cNvSpPr>
            <a:spLocks noChangeArrowheads="1"/>
          </p:cNvSpPr>
          <p:nvPr/>
        </p:nvSpPr>
        <p:spPr bwMode="auto">
          <a:xfrm>
            <a:off x="0" y="3471863"/>
            <a:ext cx="12192000" cy="338554"/>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defRPr/>
            </a:pPr>
            <a:endParaRPr lang="ru-RU" sz="1600" b="0" i="1">
              <a:solidFill>
                <a:srgbClr val="000000"/>
              </a:solidFill>
            </a:endParaRPr>
          </a:p>
        </p:txBody>
      </p:sp>
      <p:sp>
        <p:nvSpPr>
          <p:cNvPr id="6164" name="Rectangle 20"/>
          <p:cNvSpPr>
            <a:spLocks noChangeArrowheads="1"/>
          </p:cNvSpPr>
          <p:nvPr/>
        </p:nvSpPr>
        <p:spPr bwMode="auto">
          <a:xfrm>
            <a:off x="0" y="3357563"/>
            <a:ext cx="12192000" cy="228600"/>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a:spAutoFit/>
          </a:bodyPr>
          <a:lstStyle/>
          <a:p>
            <a:pPr algn="ctr">
              <a:lnSpc>
                <a:spcPct val="90000"/>
              </a:lnSpc>
              <a:defRPr/>
            </a:pPr>
            <a:r>
              <a:rPr lang="ru-RU" sz="1000" i="1">
                <a:solidFill>
                  <a:srgbClr val="003366"/>
                </a:solidFill>
                <a:latin typeface="Arial" charset="0"/>
                <a:cs typeface="Arial" charset="0"/>
              </a:rPr>
              <a:t> </a:t>
            </a:r>
            <a:endParaRPr lang="ru-RU" sz="1600" b="0" i="1">
              <a:solidFill>
                <a:srgbClr val="000000"/>
              </a:solidFill>
            </a:endParaRPr>
          </a:p>
        </p:txBody>
      </p:sp>
      <p:sp>
        <p:nvSpPr>
          <p:cNvPr id="23559" name="Text Box 4"/>
          <p:cNvSpPr txBox="1">
            <a:spLocks noChangeArrowheads="1"/>
          </p:cNvSpPr>
          <p:nvPr/>
        </p:nvSpPr>
        <p:spPr bwMode="auto">
          <a:xfrm>
            <a:off x="0" y="6521450"/>
            <a:ext cx="12192000" cy="336550"/>
          </a:xfrm>
          <a:prstGeom prst="rect">
            <a:avLst/>
          </a:prstGeom>
          <a:solidFill>
            <a:srgbClr val="1245A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r">
              <a:spcBef>
                <a:spcPct val="0"/>
              </a:spcBef>
              <a:buClrTx/>
              <a:buSzTx/>
              <a:buFontTx/>
              <a:buNone/>
            </a:pPr>
            <a:endParaRPr kumimoji="1" lang="ru-RU" altLang="ru-RU" sz="1600">
              <a:solidFill>
                <a:srgbClr val="FFFFFF"/>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784105110"/>
              </p:ext>
            </p:extLst>
          </p:nvPr>
        </p:nvGraphicFramePr>
        <p:xfrm>
          <a:off x="303933" y="1515916"/>
          <a:ext cx="11584133" cy="4898136"/>
        </p:xfrm>
        <a:graphic>
          <a:graphicData uri="http://schemas.openxmlformats.org/drawingml/2006/table">
            <a:tbl>
              <a:tblPr firstRow="1" firstCol="1" bandRow="1">
                <a:tableStyleId>{5C22544A-7EE6-4342-B048-85BDC9FD1C3A}</a:tableStyleId>
              </a:tblPr>
              <a:tblGrid>
                <a:gridCol w="4184940"/>
                <a:gridCol w="7399193"/>
              </a:tblGrid>
              <a:tr h="4849670">
                <a:tc>
                  <a:txBody>
                    <a:bodyPr/>
                    <a:lstStyle/>
                    <a:p>
                      <a:pPr algn="ctr">
                        <a:lnSpc>
                          <a:spcPct val="115000"/>
                        </a:lnSpc>
                        <a:spcAft>
                          <a:spcPts val="1000"/>
                        </a:spcAft>
                      </a:pPr>
                      <a:endParaRPr lang="ru-RU" sz="1200" dirty="0" smtClean="0">
                        <a:effectLst/>
                        <a:latin typeface="Times New Roman" panose="02020603050405020304" pitchFamily="18" charset="0"/>
                        <a:cs typeface="Times New Roman" panose="02020603050405020304" pitchFamily="18" charset="0"/>
                      </a:endParaRPr>
                    </a:p>
                    <a:p>
                      <a:pPr algn="just">
                        <a:lnSpc>
                          <a:spcPct val="115000"/>
                        </a:lnSpc>
                        <a:spcAft>
                          <a:spcPts val="1000"/>
                        </a:spcAft>
                      </a:pPr>
                      <a:endParaRPr lang="ru-RU" sz="1200" dirty="0" smtClean="0">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ru-RU" sz="1200" dirty="0" smtClean="0">
                          <a:effectLst/>
                          <a:latin typeface="Times New Roman" panose="02020603050405020304" pitchFamily="18" charset="0"/>
                          <a:cs typeface="Times New Roman" panose="02020603050405020304" pitchFamily="18" charset="0"/>
                        </a:rPr>
                        <a:t>Настоящие </a:t>
                      </a:r>
                      <a:r>
                        <a:rPr lang="ru-RU" sz="1200" dirty="0">
                          <a:effectLst/>
                          <a:latin typeface="Times New Roman" panose="02020603050405020304" pitchFamily="18" charset="0"/>
                          <a:cs typeface="Times New Roman" panose="02020603050405020304" pitchFamily="18" charset="0"/>
                        </a:rPr>
                        <a:t>Правила являются руководящим документом для персонала предприятий, организаций и учреждений (далее - организаций) независимо от форм собственности и ведомственной принадлежности, осуществляющих проектирование, эксплуатацию, ремонт, наладку, испытание, организацию и контроль работы оборудования, зданий и сооружений, входящих в состав электроэнергетического производства, а также выполняющих другие виды работ в условиях действующего электроэнергетического объекта.</a:t>
                      </a:r>
                    </a:p>
                    <a:p>
                      <a:pPr algn="ctr">
                        <a:lnSpc>
                          <a:spcPct val="115000"/>
                        </a:lnSpc>
                        <a:spcAft>
                          <a:spcPts val="1000"/>
                        </a:spcAft>
                      </a:pPr>
                      <a:r>
                        <a:rPr lang="ru-RU" sz="1200" dirty="0">
                          <a:effectLst/>
                          <a:latin typeface="Times New Roman" panose="02020603050405020304" pitchFamily="18" charset="0"/>
                          <a:cs typeface="Times New Roman" panose="02020603050405020304" pitchFamily="18" charset="0"/>
                        </a:rPr>
                        <a:t>Правилами могут руководствоваться и любые другие организации, имеющие в своем составе электро- и теплотехнический персонал. Применение настоящих Правил в организации должно определяться приказом или распоряжением.</a:t>
                      </a:r>
                    </a:p>
                    <a:p>
                      <a:pPr algn="ctr">
                        <a:lnSpc>
                          <a:spcPct val="115000"/>
                        </a:lnSpc>
                        <a:spcAft>
                          <a:spcPts val="1000"/>
                        </a:spcAft>
                      </a:pPr>
                      <a:r>
                        <a:rPr lang="ru-RU" sz="12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18054" marR="18054" marT="0" marB="0">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100000"/>
                        </a:lnSpc>
                        <a:spcAft>
                          <a:spcPts val="750"/>
                        </a:spcAft>
                      </a:pPr>
                      <a:r>
                        <a:rPr lang="ru-RU" sz="1200" dirty="0" smtClean="0">
                          <a:effectLst/>
                          <a:latin typeface="Times New Roman" panose="02020603050405020304" pitchFamily="18" charset="0"/>
                          <a:cs typeface="Times New Roman" panose="02020603050405020304" pitchFamily="18" charset="0"/>
                        </a:rPr>
                        <a:t>Требования </a:t>
                      </a:r>
                      <a:r>
                        <a:rPr lang="ru-RU" sz="1200" dirty="0">
                          <a:effectLst/>
                          <a:latin typeface="Times New Roman" panose="02020603050405020304" pitchFamily="18" charset="0"/>
                          <a:cs typeface="Times New Roman" panose="02020603050405020304" pitchFamily="18" charset="0"/>
                        </a:rPr>
                        <a:t>Правил распространяются на следующие организации, осуществляющие деятельность в сфере электроэнергетики (далее - организации):</a:t>
                      </a:r>
                    </a:p>
                    <a:p>
                      <a:pPr algn="ctr">
                        <a:lnSpc>
                          <a:spcPct val="100000"/>
                        </a:lnSpc>
                        <a:spcAft>
                          <a:spcPts val="750"/>
                        </a:spcAft>
                      </a:pPr>
                      <a:r>
                        <a:rPr lang="ru-RU" sz="1200" dirty="0">
                          <a:effectLst/>
                          <a:latin typeface="Times New Roman" panose="02020603050405020304" pitchFamily="18" charset="0"/>
                          <a:cs typeface="Times New Roman" panose="02020603050405020304" pitchFamily="18" charset="0"/>
                        </a:rPr>
                        <a:t>субъекты электроэнергетики и потребителей электрической энергии, владеющих на праве собственности или ином законном основании объектами по производству электрической энергии, в том числе объектами, функционирующими в режиме комбинированной выработки электрической и тепловой </a:t>
                      </a:r>
                      <a:r>
                        <a:rPr lang="ru-RU" sz="1200" dirty="0" smtClean="0">
                          <a:effectLst/>
                          <a:latin typeface="Times New Roman" panose="02020603050405020304" pitchFamily="18" charset="0"/>
                          <a:cs typeface="Times New Roman" panose="02020603050405020304" pitchFamily="18" charset="0"/>
                        </a:rPr>
                        <a:t>энергии;</a:t>
                      </a:r>
                      <a:r>
                        <a:rPr lang="ru-RU" sz="1200" baseline="0" dirty="0" smtClean="0">
                          <a:effectLst/>
                          <a:latin typeface="Times New Roman" panose="02020603050405020304" pitchFamily="18" charset="0"/>
                          <a:cs typeface="Times New Roman" panose="02020603050405020304" pitchFamily="18" charset="0"/>
                        </a:rPr>
                        <a:t> </a:t>
                      </a:r>
                    </a:p>
                    <a:p>
                      <a:pPr algn="ctr">
                        <a:lnSpc>
                          <a:spcPct val="100000"/>
                        </a:lnSpc>
                        <a:spcAft>
                          <a:spcPts val="750"/>
                        </a:spcAft>
                      </a:pPr>
                      <a:r>
                        <a:rPr lang="ru-RU" sz="1200" dirty="0" smtClean="0">
                          <a:effectLst/>
                          <a:latin typeface="Times New Roman" panose="02020603050405020304" pitchFamily="18" charset="0"/>
                          <a:cs typeface="Times New Roman" panose="02020603050405020304" pitchFamily="18" charset="0"/>
                        </a:rPr>
                        <a:t>субъекты </a:t>
                      </a:r>
                      <a:r>
                        <a:rPr lang="ru-RU" sz="1200" dirty="0">
                          <a:effectLst/>
                          <a:latin typeface="Times New Roman" panose="02020603050405020304" pitchFamily="18" charset="0"/>
                          <a:cs typeface="Times New Roman" panose="02020603050405020304" pitchFamily="18" charset="0"/>
                        </a:rPr>
                        <a:t>электроэнергетики и потребителей электрической энергии, владеющих на праве собственности или ином законном основании объектами электросетевого </a:t>
                      </a:r>
                      <a:r>
                        <a:rPr lang="ru-RU" sz="1200" dirty="0" smtClean="0">
                          <a:effectLst/>
                          <a:latin typeface="Times New Roman" panose="02020603050405020304" pitchFamily="18" charset="0"/>
                          <a:cs typeface="Times New Roman" panose="02020603050405020304" pitchFamily="18" charset="0"/>
                        </a:rPr>
                        <a:t>хозяйства;</a:t>
                      </a:r>
                      <a:r>
                        <a:rPr lang="ru-RU" sz="1200" baseline="0" dirty="0" smtClean="0">
                          <a:effectLst/>
                          <a:latin typeface="Times New Roman" panose="02020603050405020304" pitchFamily="18" charset="0"/>
                          <a:cs typeface="Times New Roman" panose="02020603050405020304" pitchFamily="18" charset="0"/>
                        </a:rPr>
                        <a:t> </a:t>
                      </a:r>
                    </a:p>
                    <a:p>
                      <a:pPr algn="ctr">
                        <a:lnSpc>
                          <a:spcPct val="100000"/>
                        </a:lnSpc>
                        <a:spcAft>
                          <a:spcPts val="750"/>
                        </a:spcAft>
                      </a:pPr>
                      <a:r>
                        <a:rPr lang="ru-RU" sz="1200" dirty="0" smtClean="0">
                          <a:effectLst/>
                          <a:latin typeface="Times New Roman" panose="02020603050405020304" pitchFamily="18" charset="0"/>
                          <a:cs typeface="Times New Roman" panose="02020603050405020304" pitchFamily="18" charset="0"/>
                        </a:rPr>
                        <a:t>системного </a:t>
                      </a:r>
                      <a:r>
                        <a:rPr lang="ru-RU" sz="1200" dirty="0">
                          <a:effectLst/>
                          <a:latin typeface="Times New Roman" panose="02020603050405020304" pitchFamily="18" charset="0"/>
                          <a:cs typeface="Times New Roman" panose="02020603050405020304" pitchFamily="18" charset="0"/>
                        </a:rPr>
                        <a:t>оператора и </a:t>
                      </a:r>
                      <a:r>
                        <a:rPr lang="ru-RU" sz="1200" dirty="0" smtClean="0">
                          <a:effectLst/>
                          <a:latin typeface="Times New Roman" panose="02020603050405020304" pitchFamily="18" charset="0"/>
                          <a:cs typeface="Times New Roman" panose="02020603050405020304" pitchFamily="18" charset="0"/>
                        </a:rPr>
                        <a:t>субъекты </a:t>
                      </a:r>
                      <a:r>
                        <a:rPr lang="ru-RU" sz="1200" dirty="0">
                          <a:effectLst/>
                          <a:latin typeface="Times New Roman" panose="02020603050405020304" pitchFamily="18" charset="0"/>
                          <a:cs typeface="Times New Roman" panose="02020603050405020304" pitchFamily="18" charset="0"/>
                        </a:rPr>
                        <a:t>оперативно-диспетчерского </a:t>
                      </a:r>
                      <a:r>
                        <a:rPr lang="ru-RU" sz="1200" dirty="0" smtClean="0">
                          <a:effectLst/>
                          <a:latin typeface="Times New Roman" panose="02020603050405020304" pitchFamily="18" charset="0"/>
                          <a:cs typeface="Times New Roman" panose="02020603050405020304" pitchFamily="18" charset="0"/>
                        </a:rPr>
                        <a:t>управления;</a:t>
                      </a:r>
                      <a:r>
                        <a:rPr lang="ru-RU" sz="1200" baseline="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организации</a:t>
                      </a:r>
                      <a:r>
                        <a:rPr lang="ru-RU" sz="1200" dirty="0">
                          <a:effectLst/>
                          <a:latin typeface="Times New Roman" panose="02020603050405020304" pitchFamily="18" charset="0"/>
                          <a:cs typeface="Times New Roman" panose="02020603050405020304" pitchFamily="18" charset="0"/>
                        </a:rPr>
                        <a:t>, осуществляющие на основании договоров с субъектами электроэнергетики и потребителями электрической энергии эксплуатационное обслуживание, в том числе ремонтное, техническое или оперативное </a:t>
                      </a:r>
                      <a:r>
                        <a:rPr lang="ru-RU" sz="1200" dirty="0" smtClean="0">
                          <a:effectLst/>
                          <a:latin typeface="Times New Roman" panose="02020603050405020304" pitchFamily="18" charset="0"/>
                          <a:cs typeface="Times New Roman" panose="02020603050405020304" pitchFamily="18" charset="0"/>
                        </a:rPr>
                        <a:t>обслуживание</a:t>
                      </a:r>
                      <a:r>
                        <a:rPr lang="ru-RU" sz="1200" baseline="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объектов электроэнергетики, </a:t>
                      </a:r>
                      <a:r>
                        <a:rPr lang="ru-RU" sz="1200" dirty="0">
                          <a:effectLst/>
                          <a:latin typeface="Times New Roman" panose="02020603050405020304" pitchFamily="18" charset="0"/>
                          <a:cs typeface="Times New Roman" panose="02020603050405020304" pitchFamily="18" charset="0"/>
                        </a:rPr>
                        <a:t>ремонт, монтаж, наладку и испытание оборудования объектов электроэнергетики, </a:t>
                      </a:r>
                      <a:r>
                        <a:rPr lang="ru-RU" sz="1200" dirty="0" smtClean="0">
                          <a:effectLst/>
                          <a:latin typeface="Times New Roman" panose="02020603050405020304" pitchFamily="18" charset="0"/>
                          <a:cs typeface="Times New Roman" panose="02020603050405020304" pitchFamily="18" charset="0"/>
                        </a:rPr>
                        <a:t>ремонт зданий и сооружений производственного назначения, входящих в состав объектов электроэнергетики;</a:t>
                      </a:r>
                      <a:endParaRPr lang="ru-RU" sz="1200" dirty="0">
                        <a:effectLst/>
                        <a:latin typeface="Times New Roman" panose="02020603050405020304" pitchFamily="18" charset="0"/>
                        <a:cs typeface="Times New Roman" panose="02020603050405020304" pitchFamily="18" charset="0"/>
                      </a:endParaRPr>
                    </a:p>
                    <a:p>
                      <a:pPr algn="ctr">
                        <a:lnSpc>
                          <a:spcPct val="100000"/>
                        </a:lnSpc>
                        <a:spcAft>
                          <a:spcPts val="750"/>
                        </a:spcAft>
                      </a:pPr>
                      <a:r>
                        <a:rPr lang="ru-RU" sz="1200" dirty="0" smtClean="0">
                          <a:effectLst/>
                          <a:latin typeface="Times New Roman" panose="02020603050405020304" pitchFamily="18" charset="0"/>
                          <a:cs typeface="Times New Roman" panose="02020603050405020304" pitchFamily="18" charset="0"/>
                        </a:rPr>
                        <a:t>Требования </a:t>
                      </a:r>
                      <a:r>
                        <a:rPr lang="ru-RU" sz="1200" dirty="0">
                          <a:effectLst/>
                          <a:latin typeface="Times New Roman" panose="02020603050405020304" pitchFamily="18" charset="0"/>
                          <a:cs typeface="Times New Roman" panose="02020603050405020304" pitchFamily="18" charset="0"/>
                        </a:rPr>
                        <a:t>Правил также распространяются на работников указанных организаций, в том числе на персонал диспетчерских центров, центров управления сетями сетевых организаций, центров управления ветровыми (солнечными) станциями, персонал структурных подразделений потребителей электрической энергии, осуществляющих функции оперативно-технологического управления, персонал объектов электроэнергетики, ответственных за электрохозяйство потребителей электрической энергии и их заместителей</a:t>
                      </a:r>
                      <a:r>
                        <a:rPr lang="ru-RU" sz="1200" dirty="0" smtClean="0">
                          <a:effectLst/>
                          <a:latin typeface="Times New Roman" panose="02020603050405020304" pitchFamily="18" charset="0"/>
                          <a:cs typeface="Times New Roman" panose="02020603050405020304" pitchFamily="18" charset="0"/>
                        </a:rPr>
                        <a:t>.</a:t>
                      </a:r>
                      <a:endParaRPr lang="ru-RU" sz="1200" dirty="0" smtClean="0">
                        <a:solidFill>
                          <a:schemeClr val="bg1"/>
                        </a:solidFill>
                        <a:effectLst/>
                        <a:latin typeface="Times New Roman"/>
                        <a:ea typeface="Calibri"/>
                        <a:cs typeface="Times New Roman"/>
                      </a:endParaRPr>
                    </a:p>
                    <a:p>
                      <a:pPr algn="ctr">
                        <a:lnSpc>
                          <a:spcPct val="115000"/>
                        </a:lnSpc>
                        <a:spcAft>
                          <a:spcPts val="750"/>
                        </a:spcAft>
                      </a:pPr>
                      <a:r>
                        <a:rPr lang="ru-RU" sz="1200" dirty="0" smtClean="0">
                          <a:solidFill>
                            <a:schemeClr val="bg1"/>
                          </a:solidFill>
                          <a:effectLst/>
                          <a:latin typeface="Times New Roman"/>
                          <a:ea typeface="Calibri"/>
                          <a:cs typeface="Times New Roman"/>
                        </a:rPr>
                        <a:t>Требования Правил не распространяются на потребителей электрической энергии и владельцев объектов электроэнергетики, являющихся физическими лицами.</a:t>
                      </a:r>
                      <a:endParaRPr lang="ru-RU" sz="1050" dirty="0" smtClean="0">
                        <a:solidFill>
                          <a:schemeClr val="bg1"/>
                        </a:solidFill>
                        <a:effectLst/>
                        <a:latin typeface="Calibri"/>
                        <a:ea typeface="Calibri"/>
                        <a:cs typeface="Times New Roman"/>
                      </a:endParaRPr>
                    </a:p>
                    <a:p>
                      <a:pPr algn="ctr">
                        <a:lnSpc>
                          <a:spcPct val="115000"/>
                        </a:lnSpc>
                        <a:spcAft>
                          <a:spcPts val="750"/>
                        </a:spcAft>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a:cs typeface="Times New Roman" panose="02020603050405020304" pitchFamily="18" charset="0"/>
                      </a:endParaRPr>
                    </a:p>
                  </a:txBody>
                  <a:tcPr marL="18054" marR="18054" marT="0" marB="0">
                    <a:lnL w="12700" cmpd="sng">
                      <a:noFill/>
                    </a:lnL>
                  </a:tcPr>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3172688673"/>
              </p:ext>
            </p:extLst>
          </p:nvPr>
        </p:nvGraphicFramePr>
        <p:xfrm>
          <a:off x="289213" y="936568"/>
          <a:ext cx="11617038" cy="518160"/>
        </p:xfrm>
        <a:graphic>
          <a:graphicData uri="http://schemas.openxmlformats.org/drawingml/2006/table">
            <a:tbl>
              <a:tblPr/>
              <a:tblGrid>
                <a:gridCol w="4220442"/>
                <a:gridCol w="7396596"/>
              </a:tblGrid>
              <a:tr h="319663">
                <a:tc>
                  <a:txBody>
                    <a:bodyPr/>
                    <a:lstStyle/>
                    <a:p>
                      <a:pPr algn="ctr"/>
                      <a:r>
                        <a:rPr lang="ru-RU" sz="1400" b="1" kern="1200" dirty="0" smtClean="0">
                          <a:solidFill>
                            <a:schemeClr val="lt1"/>
                          </a:solidFill>
                          <a:effectLst/>
                          <a:latin typeface="Times New Roman" panose="02020603050405020304" pitchFamily="18" charset="0"/>
                          <a:ea typeface="+mn-ea"/>
                          <a:cs typeface="Times New Roman" panose="02020603050405020304" pitchFamily="18" charset="0"/>
                        </a:rPr>
                        <a:t>                 Было (Приказ Минтопэнерго РФ </a:t>
                      </a:r>
                    </a:p>
                    <a:p>
                      <a:pPr algn="ctr"/>
                      <a:r>
                        <a:rPr lang="ru-RU" sz="1400" b="1" kern="1200" dirty="0" smtClean="0">
                          <a:solidFill>
                            <a:schemeClr val="lt1"/>
                          </a:solidFill>
                          <a:effectLst/>
                          <a:latin typeface="Times New Roman" panose="02020603050405020304" pitchFamily="18" charset="0"/>
                          <a:ea typeface="+mn-ea"/>
                          <a:cs typeface="Times New Roman" panose="02020603050405020304" pitchFamily="18" charset="0"/>
                        </a:rPr>
                        <a:t>от 19.02.2000) г. N 49</a:t>
                      </a:r>
                      <a:endParaRPr lang="ru-RU" sz="1400" b="1" kern="1200" dirty="0">
                        <a:solidFill>
                          <a:schemeClr val="lt1"/>
                        </a:solidFill>
                        <a:effectLst/>
                        <a:latin typeface="Times New Roman" panose="02020603050405020304" pitchFamily="18" charset="0"/>
                        <a:ea typeface="+mn-ea"/>
                        <a:cs typeface="Times New Roman" panose="02020603050405020304" pitchFamily="18" charset="0"/>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solidFill>
                      <a:schemeClr val="accent1"/>
                    </a:solidFill>
                  </a:tcPr>
                </a:tc>
                <a:tc>
                  <a:txBody>
                    <a:bodyPr/>
                    <a:lstStyle/>
                    <a:p>
                      <a:pPr algn="ctr"/>
                      <a:r>
                        <a:rPr lang="ru-RU" sz="1400" b="1" kern="1200" dirty="0" smtClean="0">
                          <a:solidFill>
                            <a:schemeClr val="lt1"/>
                          </a:solidFill>
                          <a:effectLst/>
                          <a:latin typeface="Times New Roman" panose="02020603050405020304" pitchFamily="18" charset="0"/>
                          <a:ea typeface="+mn-ea"/>
                          <a:cs typeface="Times New Roman" panose="02020603050405020304" pitchFamily="18" charset="0"/>
                        </a:rPr>
                        <a:t>Стало (Приказ Минэнерго России от 22.09.2020 г. N 796)</a:t>
                      </a:r>
                      <a:endParaRPr lang="ru-RU" sz="1400" b="1" kern="1200" dirty="0">
                        <a:solidFill>
                          <a:schemeClr val="lt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bl>
          </a:graphicData>
        </a:graphic>
      </p:graphicFrame>
      <p:pic>
        <p:nvPicPr>
          <p:cNvPr id="14"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412113"/>
            <a:ext cx="1409700" cy="1403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0862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0866" y="1761089"/>
            <a:ext cx="11090275" cy="720502"/>
          </a:xfrm>
        </p:spPr>
        <p:txBody>
          <a:bodyPr/>
          <a:lstStyle/>
          <a:p>
            <a:pPr algn="ctr"/>
            <a:r>
              <a:rPr lang="ru-RU" sz="1800" dirty="0">
                <a:latin typeface="Times New Roman" pitchFamily="18" charset="0"/>
                <a:cs typeface="Times New Roman" pitchFamily="18" charset="0"/>
              </a:rPr>
              <a:t>Правила </a:t>
            </a:r>
            <a:r>
              <a:rPr lang="ru-RU" sz="1800" dirty="0" smtClean="0">
                <a:latin typeface="Times New Roman" pitchFamily="18" charset="0"/>
                <a:cs typeface="Times New Roman" pitchFamily="18" charset="0"/>
              </a:rPr>
              <a:t>выдачи разрешения </a:t>
            </a:r>
            <a:r>
              <a:rPr lang="ru-RU" sz="1800" dirty="0">
                <a:latin typeface="Times New Roman" pitchFamily="18" charset="0"/>
                <a:cs typeface="Times New Roman" pitchFamily="18" charset="0"/>
              </a:rPr>
              <a:t>на допуск </a:t>
            </a:r>
            <a:r>
              <a:rPr lang="ru-RU" sz="1800" dirty="0" err="1">
                <a:latin typeface="Times New Roman" pitchFamily="18" charset="0"/>
                <a:cs typeface="Times New Roman" pitchFamily="18" charset="0"/>
              </a:rPr>
              <a:t>энергопринимающих</a:t>
            </a:r>
            <a:r>
              <a:rPr lang="ru-RU" sz="1800" dirty="0">
                <a:latin typeface="Times New Roman" pitchFamily="18" charset="0"/>
                <a:cs typeface="Times New Roman" pitchFamily="18" charset="0"/>
              </a:rPr>
              <a:t> устройств потребителей электрической энергии, объектов по производству электрической энергии, объектов электросетевого хозяйства, объектов теплоснабжения, </a:t>
            </a:r>
            <a:r>
              <a:rPr lang="ru-RU" sz="1800" dirty="0" err="1">
                <a:latin typeface="Times New Roman" pitchFamily="18" charset="0"/>
                <a:cs typeface="Times New Roman" pitchFamily="18" charset="0"/>
              </a:rPr>
              <a:t>теплопотребляющих</a:t>
            </a:r>
            <a:r>
              <a:rPr lang="ru-RU" sz="1800" dirty="0">
                <a:latin typeface="Times New Roman" pitchFamily="18" charset="0"/>
                <a:cs typeface="Times New Roman" pitchFamily="18" charset="0"/>
              </a:rPr>
              <a:t> установок </a:t>
            </a:r>
            <a:r>
              <a:rPr lang="ru-RU" sz="1800" dirty="0" smtClean="0">
                <a:latin typeface="Times New Roman" pitchFamily="18" charset="0"/>
                <a:cs typeface="Times New Roman" pitchFamily="18" charset="0"/>
              </a:rPr>
              <a:t>устанавливают</a:t>
            </a:r>
            <a:r>
              <a:rPr lang="ru-RU" sz="1800" dirty="0">
                <a:latin typeface="Times New Roman" pitchFamily="18" charset="0"/>
                <a:cs typeface="Times New Roman" pitchFamily="18" charset="0"/>
              </a:rPr>
              <a:t>:</a:t>
            </a:r>
            <a:br>
              <a:rPr lang="ru-RU" sz="1800" dirty="0">
                <a:latin typeface="Times New Roman" pitchFamily="18" charset="0"/>
                <a:cs typeface="Times New Roman" pitchFamily="18" charset="0"/>
              </a:rPr>
            </a:br>
            <a:endParaRPr lang="ru-RU" sz="1800" dirty="0"/>
          </a:p>
        </p:txBody>
      </p:sp>
      <p:sp>
        <p:nvSpPr>
          <p:cNvPr id="3" name="Объект 2"/>
          <p:cNvSpPr>
            <a:spLocks noGrp="1"/>
          </p:cNvSpPr>
          <p:nvPr>
            <p:ph idx="1"/>
          </p:nvPr>
        </p:nvSpPr>
        <p:spPr>
          <a:xfrm>
            <a:off x="614045" y="2753591"/>
            <a:ext cx="11090275" cy="4336511"/>
          </a:xfrm>
        </p:spPr>
        <p:txBody>
          <a:bodyPr/>
          <a:lstStyle/>
          <a:p>
            <a:pPr algn="just"/>
            <a:r>
              <a:rPr lang="ru-RU" dirty="0" smtClean="0">
                <a:latin typeface="Times New Roman" pitchFamily="18" charset="0"/>
                <a:cs typeface="Times New Roman" pitchFamily="18" charset="0"/>
              </a:rPr>
              <a:t>категории </a:t>
            </a:r>
            <a:r>
              <a:rPr lang="ru-RU" dirty="0" err="1">
                <a:latin typeface="Times New Roman" pitchFamily="18" charset="0"/>
                <a:cs typeface="Times New Roman" pitchFamily="18" charset="0"/>
              </a:rPr>
              <a:t>энергопринимающих</a:t>
            </a:r>
            <a:r>
              <a:rPr lang="ru-RU" dirty="0">
                <a:latin typeface="Times New Roman" pitchFamily="18" charset="0"/>
                <a:cs typeface="Times New Roman" pitchFamily="18" charset="0"/>
              </a:rPr>
              <a:t> устройств потребителей электрической энергии, объектов по производству электрической энергии, объектов электросетевого хозяйства, объектов теплоснабжения, </a:t>
            </a:r>
            <a:r>
              <a:rPr lang="ru-RU" dirty="0" err="1">
                <a:latin typeface="Times New Roman" pitchFamily="18" charset="0"/>
                <a:cs typeface="Times New Roman" pitchFamily="18" charset="0"/>
              </a:rPr>
              <a:t>теплопотребляющих</a:t>
            </a:r>
            <a:r>
              <a:rPr lang="ru-RU" dirty="0">
                <a:latin typeface="Times New Roman" pitchFamily="18" charset="0"/>
                <a:cs typeface="Times New Roman" pitchFamily="18" charset="0"/>
              </a:rPr>
              <a:t> установок, для которых требуется получение разрешения на допуск в эксплуатацию;</a:t>
            </a:r>
          </a:p>
          <a:p>
            <a:pPr algn="just"/>
            <a:r>
              <a:rPr lang="ru-RU" dirty="0" smtClean="0">
                <a:latin typeface="Times New Roman" pitchFamily="18" charset="0"/>
                <a:cs typeface="Times New Roman" pitchFamily="18" charset="0"/>
              </a:rPr>
              <a:t>порядок</a:t>
            </a:r>
            <a:r>
              <a:rPr lang="ru-RU" dirty="0">
                <a:latin typeface="Times New Roman" pitchFamily="18" charset="0"/>
                <a:cs typeface="Times New Roman" pitchFamily="18" charset="0"/>
              </a:rPr>
              <a:t>, случаи и условия выдачи разрешения на допуск.</a:t>
            </a:r>
          </a:p>
          <a:p>
            <a:pPr algn="just"/>
            <a:endParaRPr lang="ru-RU" dirty="0">
              <a:latin typeface="Times New Roman" pitchFamily="18" charset="0"/>
              <a:cs typeface="Times New Roman" pitchFamily="18" charset="0"/>
            </a:endParaRPr>
          </a:p>
          <a:p>
            <a:pPr marL="0" indent="0" algn="ctr">
              <a:lnSpc>
                <a:spcPct val="85000"/>
              </a:lnSpc>
              <a:spcBef>
                <a:spcPct val="0"/>
              </a:spcBef>
              <a:buNone/>
            </a:pPr>
            <a:r>
              <a:rPr lang="ru-RU" b="1" dirty="0">
                <a:solidFill>
                  <a:schemeClr val="accent2"/>
                </a:solidFill>
                <a:latin typeface="Times New Roman" pitchFamily="18" charset="0"/>
                <a:ea typeface="+mj-ea"/>
                <a:cs typeface="Times New Roman" pitchFamily="18" charset="0"/>
              </a:rPr>
              <a:t>Правила применяются: </a:t>
            </a:r>
          </a:p>
          <a:p>
            <a:pPr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при выдаче разрешений на допуск в эксплуатацию </a:t>
            </a:r>
            <a:r>
              <a:rPr lang="ru-RU" dirty="0" err="1">
                <a:latin typeface="Times New Roman" pitchFamily="18" charset="0"/>
                <a:cs typeface="Times New Roman" pitchFamily="18" charset="0"/>
              </a:rPr>
              <a:t>энергопринимающих</a:t>
            </a:r>
            <a:r>
              <a:rPr lang="ru-RU" dirty="0">
                <a:latin typeface="Times New Roman" pitchFamily="18" charset="0"/>
                <a:cs typeface="Times New Roman" pitchFamily="18" charset="0"/>
              </a:rPr>
              <a:t> установок потребителей электрической энергии, объектов по производству электрической энергии, объектов электросетевого хозяйства, объектов теплоснабжения и </a:t>
            </a:r>
            <a:r>
              <a:rPr lang="ru-RU" dirty="0" err="1">
                <a:latin typeface="Times New Roman" pitchFamily="18" charset="0"/>
                <a:cs typeface="Times New Roman" pitchFamily="18" charset="0"/>
              </a:rPr>
              <a:t>теплопотребляющих</a:t>
            </a:r>
            <a:r>
              <a:rPr lang="ru-RU" dirty="0">
                <a:latin typeface="Times New Roman" pitchFamily="18" charset="0"/>
                <a:cs typeface="Times New Roman" pitchFamily="18" charset="0"/>
              </a:rPr>
              <a:t> установок по заявлениям, поданным в уполномоченный орган исполнительной власти после 1 февраля 2021 г.</a:t>
            </a:r>
          </a:p>
          <a:p>
            <a:endParaRPr lang="ru-RU" dirty="0"/>
          </a:p>
        </p:txBody>
      </p:sp>
      <p:sp>
        <p:nvSpPr>
          <p:cNvPr id="4" name="Нижний колонтитул 3"/>
          <p:cNvSpPr>
            <a:spLocks noGrp="1"/>
          </p:cNvSpPr>
          <p:nvPr>
            <p:ph type="ftr" sz="quarter" idx="11"/>
          </p:nvPr>
        </p:nvSpPr>
        <p:spPr/>
        <p:txBody>
          <a:bodyPr/>
          <a:lstStyle/>
          <a:p>
            <a:r>
              <a:rPr lang="en-US" smtClean="0"/>
              <a:t> </a:t>
            </a:r>
            <a:endParaRPr lang="en-US"/>
          </a:p>
        </p:txBody>
      </p:sp>
      <p:sp>
        <p:nvSpPr>
          <p:cNvPr id="5" name="Номер слайда 4"/>
          <p:cNvSpPr>
            <a:spLocks noGrp="1"/>
          </p:cNvSpPr>
          <p:nvPr>
            <p:ph type="sldNum" sz="quarter" idx="12"/>
          </p:nvPr>
        </p:nvSpPr>
        <p:spPr>
          <a:xfrm>
            <a:off x="11658748" y="6428370"/>
            <a:ext cx="288407" cy="252089"/>
          </a:xfrm>
        </p:spPr>
        <p:txBody>
          <a:bodyPr/>
          <a:lstStyle/>
          <a:p>
            <a:fld id="{F90E5A77-D385-4CDE-8FE8-D3E3CBE93E71}" type="slidenum">
              <a:rPr lang="en-US" smtClean="0"/>
              <a:t>7</a:t>
            </a:fld>
            <a:endParaRPr lang="en-US" dirty="0"/>
          </a:p>
        </p:txBody>
      </p:sp>
      <p:sp>
        <p:nvSpPr>
          <p:cNvPr id="6" name="Text Box 40"/>
          <p:cNvSpPr txBox="1">
            <a:spLocks noChangeArrowheads="1"/>
          </p:cNvSpPr>
          <p:nvPr/>
        </p:nvSpPr>
        <p:spPr bwMode="auto">
          <a:xfrm>
            <a:off x="0" y="-10008"/>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7" name="Group 17"/>
          <p:cNvGrpSpPr>
            <a:grpSpLocks/>
          </p:cNvGrpSpPr>
          <p:nvPr/>
        </p:nvGrpSpPr>
        <p:grpSpPr bwMode="auto">
          <a:xfrm>
            <a:off x="0" y="403196"/>
            <a:ext cx="12192000" cy="1403351"/>
            <a:chOff x="0" y="272"/>
            <a:chExt cx="5760" cy="884"/>
          </a:xfrm>
        </p:grpSpPr>
        <p:sp>
          <p:nvSpPr>
            <p:cNvPr id="8"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9"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0"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1"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13886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0"/>
          <p:cNvSpPr txBox="1">
            <a:spLocks noChangeArrowheads="1"/>
          </p:cNvSpPr>
          <p:nvPr/>
        </p:nvSpPr>
        <p:spPr bwMode="auto">
          <a:xfrm>
            <a:off x="0" y="1"/>
            <a:ext cx="12192000" cy="974725"/>
          </a:xfrm>
          <a:prstGeom prst="rect">
            <a:avLst/>
          </a:prstGeom>
          <a:solidFill>
            <a:srgbClr val="15A6E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1600" b="1" dirty="0">
                <a:solidFill>
                  <a:srgbClr val="FFFFFF"/>
                </a:solidFill>
                <a:latin typeface="Arial" charset="0"/>
              </a:rPr>
              <a:t>Федеральная служба</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1600" b="1" dirty="0">
                <a:solidFill>
                  <a:srgbClr val="FFFFFF"/>
                </a:solidFill>
                <a:latin typeface="Arial" charset="0"/>
              </a:rPr>
              <a:t>Северо-Западное управление</a:t>
            </a:r>
          </a:p>
          <a:p>
            <a:pPr algn="ctr" eaLnBrk="1" hangingPunct="1">
              <a:lnSpc>
                <a:spcPct val="90000"/>
              </a:lnSpc>
              <a:spcBef>
                <a:spcPct val="0"/>
              </a:spcBef>
              <a:buClrTx/>
              <a:buSzTx/>
              <a:buFontTx/>
              <a:buNone/>
            </a:pPr>
            <a:endParaRPr kumimoji="1" lang="ru-RU" altLang="ru-RU" sz="1600" b="1" dirty="0">
              <a:solidFill>
                <a:srgbClr val="FFFFFF"/>
              </a:solidFill>
              <a:latin typeface="Arial" charset="0"/>
            </a:endParaRPr>
          </a:p>
        </p:txBody>
      </p:sp>
      <p:grpSp>
        <p:nvGrpSpPr>
          <p:cNvPr id="23556" name="Group 17"/>
          <p:cNvGrpSpPr>
            <a:grpSpLocks/>
          </p:cNvGrpSpPr>
          <p:nvPr/>
        </p:nvGrpSpPr>
        <p:grpSpPr bwMode="auto">
          <a:xfrm>
            <a:off x="0" y="693739"/>
            <a:ext cx="12192000" cy="441325"/>
            <a:chOff x="0" y="634"/>
            <a:chExt cx="5760" cy="278"/>
          </a:xfrm>
        </p:grpSpPr>
        <p:sp>
          <p:nvSpPr>
            <p:cNvPr id="23562"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3"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sp>
          <p:nvSpPr>
            <p:cNvPr id="23564"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solidFill>
                  <a:srgbClr val="FFFFFF"/>
                </a:solidFill>
                <a:latin typeface="Arial" charset="0"/>
              </a:endParaRPr>
            </a:p>
          </p:txBody>
        </p:sp>
      </p:grpSp>
      <p:sp>
        <p:nvSpPr>
          <p:cNvPr id="23559" name="Text Box 4"/>
          <p:cNvSpPr txBox="1">
            <a:spLocks noChangeArrowheads="1"/>
          </p:cNvSpPr>
          <p:nvPr/>
        </p:nvSpPr>
        <p:spPr bwMode="auto">
          <a:xfrm>
            <a:off x="0" y="6531841"/>
            <a:ext cx="12192000" cy="336550"/>
          </a:xfrm>
          <a:prstGeom prst="rect">
            <a:avLst/>
          </a:prstGeom>
          <a:solidFill>
            <a:srgbClr val="1245A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r">
              <a:spcBef>
                <a:spcPct val="0"/>
              </a:spcBef>
              <a:buClrTx/>
              <a:buSzTx/>
              <a:buFontTx/>
              <a:buNone/>
            </a:pPr>
            <a:endParaRPr kumimoji="1" lang="ru-RU" altLang="ru-RU" sz="1600">
              <a:solidFill>
                <a:srgbClr val="FFFFFF"/>
              </a:solidFill>
            </a:endParaRPr>
          </a:p>
        </p:txBody>
      </p:sp>
      <p:pic>
        <p:nvPicPr>
          <p:cNvPr id="13"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2929"/>
            <a:ext cx="1409700" cy="1403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Прямоугольник 15"/>
          <p:cNvSpPr/>
          <p:nvPr/>
        </p:nvSpPr>
        <p:spPr>
          <a:xfrm>
            <a:off x="1026390" y="2022882"/>
            <a:ext cx="10380519" cy="369332"/>
          </a:xfrm>
          <a:prstGeom prst="rect">
            <a:avLst/>
          </a:prstGeom>
        </p:spPr>
        <p:txBody>
          <a:bodyPr wrap="square">
            <a:spAutoFit/>
          </a:bodyPr>
          <a:lstStyle/>
          <a:p>
            <a:pPr algn="just"/>
            <a:r>
              <a:rPr lang="ru-RU" dirty="0"/>
              <a:t>	</a:t>
            </a:r>
          </a:p>
        </p:txBody>
      </p:sp>
      <p:sp>
        <p:nvSpPr>
          <p:cNvPr id="17" name="Прямоугольник 16"/>
          <p:cNvSpPr/>
          <p:nvPr/>
        </p:nvSpPr>
        <p:spPr>
          <a:xfrm>
            <a:off x="1026390" y="1337082"/>
            <a:ext cx="10380519" cy="5570756"/>
          </a:xfrm>
          <a:prstGeom prst="rect">
            <a:avLst/>
          </a:prstGeom>
        </p:spPr>
        <p:txBody>
          <a:bodyPr wrap="square">
            <a:spAutoFit/>
          </a:bodyPr>
          <a:lstStyle/>
          <a:p>
            <a:r>
              <a:rPr lang="ru-RU" dirty="0" smtClean="0"/>
              <a:t>	В связи с вступлением </a:t>
            </a:r>
            <a:r>
              <a:rPr lang="ru-RU" dirty="0"/>
              <a:t>в силу </a:t>
            </a:r>
            <a:r>
              <a:rPr lang="ru-RU" dirty="0" smtClean="0"/>
              <a:t>Приказа Ростехнадзора от 28.05.2021 № </a:t>
            </a:r>
            <a:r>
              <a:rPr lang="ru-RU" dirty="0"/>
              <a:t>194 об утверждении административного </a:t>
            </a:r>
            <a:r>
              <a:rPr lang="ru-RU" dirty="0" smtClean="0"/>
              <a:t>регламента по </a:t>
            </a:r>
            <a:r>
              <a:rPr lang="ru-RU" dirty="0"/>
              <a:t>предоставлению </a:t>
            </a:r>
            <a:r>
              <a:rPr lang="ru-RU" dirty="0" err="1" smtClean="0"/>
              <a:t>Ростехнадзором</a:t>
            </a:r>
            <a:r>
              <a:rPr lang="ru-RU" dirty="0" smtClean="0"/>
              <a:t> государственной </a:t>
            </a:r>
            <a:r>
              <a:rPr lang="ru-RU" dirty="0"/>
              <a:t>услуги по выдаче разрешений на допуск в эксплуатацию </a:t>
            </a:r>
            <a:r>
              <a:rPr lang="ru-RU" dirty="0" err="1"/>
              <a:t>энергопринимающих</a:t>
            </a:r>
            <a:r>
              <a:rPr lang="ru-RU" dirty="0"/>
              <a:t> установок потребителей электрической энергии, объектов по производству электрической энергии, объектов электросетевого хозяйства, объектов теплоснабжения и </a:t>
            </a:r>
            <a:r>
              <a:rPr lang="ru-RU" dirty="0" err="1"/>
              <a:t>теплопотребляющих</a:t>
            </a:r>
            <a:r>
              <a:rPr lang="ru-RU" dirty="0"/>
              <a:t> </a:t>
            </a:r>
            <a:r>
              <a:rPr lang="ru-RU" dirty="0" smtClean="0"/>
              <a:t>установок (разрешение на допуск), введены в частности, следующие изменения</a:t>
            </a:r>
            <a:r>
              <a:rPr lang="ru-RU" sz="1600" dirty="0" smtClean="0"/>
              <a:t>: </a:t>
            </a:r>
            <a:endParaRPr lang="ru-RU" sz="1600" dirty="0"/>
          </a:p>
          <a:p>
            <a:endParaRPr lang="ru-RU" sz="1600" b="1" dirty="0" smtClean="0"/>
          </a:p>
          <a:p>
            <a:pPr marL="285750" indent="-285750">
              <a:buFont typeface="Arial" panose="020B0604020202020204" pitchFamily="34" charset="0"/>
              <a:buChar char="•"/>
            </a:pPr>
            <a:r>
              <a:rPr lang="ru-RU" sz="1600" b="1" dirty="0" smtClean="0"/>
              <a:t>Выдача разрешения на допуск в эксплуатацию стало являться государственной услугой. </a:t>
            </a:r>
          </a:p>
          <a:p>
            <a:pPr marL="285750" indent="-285750">
              <a:buFont typeface="Arial" panose="020B0604020202020204" pitchFamily="34" charset="0"/>
              <a:buChar char="•"/>
            </a:pPr>
            <a:endParaRPr lang="ru-RU" sz="1600" b="1" dirty="0" smtClean="0"/>
          </a:p>
          <a:p>
            <a:pPr marL="285750" indent="-285750">
              <a:buFont typeface="Arial" panose="020B0604020202020204" pitchFamily="34" charset="0"/>
              <a:buChar char="•"/>
            </a:pPr>
            <a:r>
              <a:rPr lang="ru-RU" sz="1600" b="1" dirty="0" smtClean="0"/>
              <a:t>Срок направления уведомления о приеме или отказе - 2 рабочих дня; </a:t>
            </a:r>
          </a:p>
          <a:p>
            <a:pPr marL="285750" indent="-285750">
              <a:buFont typeface="Arial" panose="020B0604020202020204" pitchFamily="34" charset="0"/>
              <a:buChar char="•"/>
            </a:pPr>
            <a:r>
              <a:rPr lang="ru-RU" sz="1600" b="1" dirty="0" smtClean="0"/>
              <a:t>Срок направления </a:t>
            </a:r>
            <a:r>
              <a:rPr lang="ru-RU" sz="1600" b="1" dirty="0"/>
              <a:t>разрешения на допуск, если выдано временное разрешение на </a:t>
            </a:r>
            <a:r>
              <a:rPr lang="ru-RU" sz="1600" b="1" dirty="0" smtClean="0"/>
              <a:t>допуск – 7 рабочих дней; </a:t>
            </a:r>
          </a:p>
          <a:p>
            <a:pPr marL="285750" indent="-285750">
              <a:buFont typeface="Arial" panose="020B0604020202020204" pitchFamily="34" charset="0"/>
              <a:buChar char="•"/>
            </a:pPr>
            <a:r>
              <a:rPr lang="ru-RU" sz="1600" b="1" dirty="0"/>
              <a:t>Срок выдачи разрешения на ПНР – 20 рабочих дней;</a:t>
            </a:r>
            <a:endParaRPr lang="ru-RU" sz="1600" b="1" dirty="0" smtClean="0"/>
          </a:p>
          <a:p>
            <a:pPr marL="285750" indent="-285750">
              <a:buFont typeface="Arial" panose="020B0604020202020204" pitchFamily="34" charset="0"/>
              <a:buChar char="•"/>
            </a:pPr>
            <a:r>
              <a:rPr lang="ru-RU" sz="1600" b="1" dirty="0" smtClean="0"/>
              <a:t>Срок выдачи разрешения на допуск – 10 рабочих дней, со дня регистрации заявления;</a:t>
            </a:r>
          </a:p>
          <a:p>
            <a:pPr marL="285750" indent="-285750">
              <a:buFont typeface="Arial" panose="020B0604020202020204" pitchFamily="34" charset="0"/>
              <a:buChar char="•"/>
            </a:pPr>
            <a:endParaRPr lang="ru-RU" sz="1600" b="1" dirty="0" smtClean="0"/>
          </a:p>
          <a:p>
            <a:pPr marL="285750" indent="-285750">
              <a:buFont typeface="Arial" panose="020B0604020202020204" pitchFamily="34" charset="0"/>
              <a:buChar char="•"/>
            </a:pPr>
            <a:r>
              <a:rPr lang="ru-RU" sz="1600" b="1" dirty="0" smtClean="0"/>
              <a:t>Разрешение на допуск подписывает не ниже уровня заместителя руководителя управления. </a:t>
            </a:r>
            <a:br>
              <a:rPr lang="ru-RU" sz="1600" b="1" dirty="0" smtClean="0"/>
            </a:br>
            <a:endParaRPr lang="ru-RU" sz="1600" b="1" dirty="0" smtClean="0"/>
          </a:p>
          <a:p>
            <a:r>
              <a:rPr lang="ru-RU" b="1" dirty="0" smtClean="0"/>
              <a:t/>
            </a:r>
            <a:br>
              <a:rPr lang="ru-RU" b="1" dirty="0" smtClean="0"/>
            </a:br>
            <a:endParaRPr lang="ru-RU" dirty="0" smtClean="0"/>
          </a:p>
          <a:p>
            <a:pPr algn="just"/>
            <a:r>
              <a:rPr lang="ru-RU" dirty="0" smtClean="0">
                <a:cs typeface="Arial" panose="020B0604020202020204" pitchFamily="34" charset="0"/>
              </a:rPr>
              <a:t>	</a:t>
            </a:r>
            <a:endParaRPr lang="ru-RU" dirty="0"/>
          </a:p>
        </p:txBody>
      </p:sp>
    </p:spTree>
    <p:extLst>
      <p:ext uri="{BB962C8B-B14F-4D97-AF65-F5344CB8AC3E}">
        <p14:creationId xmlns:p14="http://schemas.microsoft.com/office/powerpoint/2010/main" val="786746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a:xfrm>
            <a:off x="2279653" y="6355629"/>
            <a:ext cx="7488239" cy="252412"/>
          </a:xfrm>
        </p:spPr>
        <p:txBody>
          <a:bodyPr/>
          <a:lstStyle/>
          <a:p>
            <a:r>
              <a:rPr lang="en-US" smtClean="0"/>
              <a:t> </a:t>
            </a:r>
            <a:endParaRPr lang="en-US"/>
          </a:p>
        </p:txBody>
      </p:sp>
      <p:sp>
        <p:nvSpPr>
          <p:cNvPr id="5" name="Номер слайда 4"/>
          <p:cNvSpPr>
            <a:spLocks noGrp="1"/>
          </p:cNvSpPr>
          <p:nvPr>
            <p:ph type="sldNum" sz="quarter" idx="12"/>
          </p:nvPr>
        </p:nvSpPr>
        <p:spPr>
          <a:xfrm>
            <a:off x="11638493" y="6438761"/>
            <a:ext cx="288407" cy="252089"/>
          </a:xfrm>
        </p:spPr>
        <p:txBody>
          <a:bodyPr/>
          <a:lstStyle/>
          <a:p>
            <a:fld id="{F90E5A77-D385-4CDE-8FE8-D3E3CBE93E71}" type="slidenum">
              <a:rPr lang="en-US" smtClean="0"/>
              <a:t>9</a:t>
            </a:fld>
            <a:endParaRPr lang="en-US" dirty="0"/>
          </a:p>
        </p:txBody>
      </p:sp>
      <p:sp>
        <p:nvSpPr>
          <p:cNvPr id="6" name="Прямоугольник 5"/>
          <p:cNvSpPr/>
          <p:nvPr/>
        </p:nvSpPr>
        <p:spPr>
          <a:xfrm>
            <a:off x="409303" y="1984660"/>
            <a:ext cx="11373394" cy="3831818"/>
          </a:xfrm>
          <a:prstGeom prst="rect">
            <a:avLst/>
          </a:prstGeom>
        </p:spPr>
        <p:txBody>
          <a:bodyPr wrap="square">
            <a:spAutoFit/>
          </a:bodyPr>
          <a:lstStyle/>
          <a:p>
            <a:pPr algn="just">
              <a:lnSpc>
                <a:spcPct val="150000"/>
              </a:lnSpc>
            </a:pPr>
            <a:r>
              <a:rPr lang="ru-RU" dirty="0" smtClean="0">
                <a:cs typeface="Times New Roman" pitchFamily="18" charset="0"/>
              </a:rPr>
              <a:t>	Постановлением Правительства Российской Федерации от </a:t>
            </a:r>
            <a:r>
              <a:rPr lang="ru-RU" dirty="0">
                <a:cs typeface="Times New Roman" pitchFamily="18" charset="0"/>
              </a:rPr>
              <a:t>30.01.2021 № 85 внесены изменения в «Правила подключения (технологического присоединения) к системам теплоснабжения, включая правила недискриминационного доступа к услугам по подключению (технологическому присоединению) к системам теплоснабжения»,  утвержденные постановлением Правительства Российской Федерации от 05.07.2018 № 787,  касающиеся </a:t>
            </a:r>
            <a:r>
              <a:rPr lang="ru-RU" dirty="0" smtClean="0">
                <a:cs typeface="Times New Roman" pitchFamily="18" charset="0"/>
              </a:rPr>
              <a:t>:</a:t>
            </a:r>
          </a:p>
          <a:p>
            <a:pPr marL="285750" indent="-285750" algn="just">
              <a:lnSpc>
                <a:spcPct val="150000"/>
              </a:lnSpc>
              <a:buFont typeface="Arial" panose="020B0604020202020204" pitchFamily="34" charset="0"/>
              <a:buChar char="•"/>
            </a:pPr>
            <a:r>
              <a:rPr lang="ru-RU" dirty="0" smtClean="0">
                <a:cs typeface="Times New Roman" pitchFamily="18" charset="0"/>
              </a:rPr>
              <a:t>конкретизации  </a:t>
            </a:r>
            <a:r>
              <a:rPr lang="ru-RU" dirty="0">
                <a:cs typeface="Times New Roman" pitchFamily="18" charset="0"/>
              </a:rPr>
              <a:t>порядка  подключения к системам теплоснабжения;</a:t>
            </a:r>
          </a:p>
          <a:p>
            <a:pPr marL="285750" indent="-285750" algn="just">
              <a:lnSpc>
                <a:spcPct val="150000"/>
              </a:lnSpc>
              <a:buFont typeface="Arial" panose="020B0604020202020204" pitchFamily="34" charset="0"/>
              <a:buChar char="•"/>
            </a:pPr>
            <a:r>
              <a:rPr lang="ru-RU" dirty="0" smtClean="0">
                <a:cs typeface="Times New Roman" pitchFamily="18" charset="0"/>
              </a:rPr>
              <a:t> </a:t>
            </a:r>
            <a:r>
              <a:rPr lang="ru-RU" dirty="0">
                <a:cs typeface="Times New Roman" pitchFamily="18" charset="0"/>
              </a:rPr>
              <a:t>обязательного наличия разрешения на допуск в эксплуатацию в отношении подключаемых </a:t>
            </a:r>
            <a:r>
              <a:rPr lang="ru-RU" dirty="0" err="1">
                <a:cs typeface="Times New Roman" pitchFamily="18" charset="0"/>
              </a:rPr>
              <a:t>теплопотреблящих</a:t>
            </a:r>
            <a:r>
              <a:rPr lang="ru-RU" dirty="0">
                <a:cs typeface="Times New Roman" pitchFamily="18" charset="0"/>
              </a:rPr>
              <a:t> установок и (или) объектов теплоснабжения  при исполнении договора о подключении  и  при заключении договора  теплоснабжения.</a:t>
            </a:r>
          </a:p>
        </p:txBody>
      </p:sp>
      <p:sp>
        <p:nvSpPr>
          <p:cNvPr id="7" name="Text Box 40"/>
          <p:cNvSpPr txBox="1">
            <a:spLocks noChangeArrowheads="1"/>
          </p:cNvSpPr>
          <p:nvPr/>
        </p:nvSpPr>
        <p:spPr bwMode="auto">
          <a:xfrm>
            <a:off x="0" y="-10008"/>
            <a:ext cx="12192000" cy="1298575"/>
          </a:xfrm>
          <a:prstGeom prst="rect">
            <a:avLst/>
          </a:prstGeom>
          <a:solidFill>
            <a:srgbClr val="15A6E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algn="ctr" eaLnBrk="1" hangingPunct="1">
              <a:lnSpc>
                <a:spcPct val="90000"/>
              </a:lnSpc>
              <a:spcBef>
                <a:spcPct val="0"/>
              </a:spcBef>
              <a:buClrTx/>
              <a:buSzTx/>
              <a:buFontTx/>
              <a:buNone/>
            </a:pPr>
            <a:r>
              <a:rPr kumimoji="1" lang="ru-RU" altLang="ru-RU" sz="2200" b="1" dirty="0">
                <a:solidFill>
                  <a:schemeClr val="bg1"/>
                </a:solidFill>
                <a:latin typeface="Arial" charset="0"/>
              </a:rPr>
              <a:t>Федеральная служба</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по экологическому, технологическому и атомному надзору</a:t>
            </a:r>
          </a:p>
          <a:p>
            <a:pPr algn="ctr" eaLnBrk="1" hangingPunct="1">
              <a:lnSpc>
                <a:spcPct val="90000"/>
              </a:lnSpc>
              <a:spcBef>
                <a:spcPct val="0"/>
              </a:spcBef>
              <a:buClrTx/>
              <a:buSzTx/>
              <a:buFontTx/>
              <a:buNone/>
            </a:pPr>
            <a:r>
              <a:rPr kumimoji="1" lang="ru-RU" altLang="ru-RU" sz="2200" b="1" dirty="0">
                <a:solidFill>
                  <a:schemeClr val="bg1"/>
                </a:solidFill>
                <a:latin typeface="Arial" charset="0"/>
              </a:rPr>
              <a:t>(Ростехнадзор)</a:t>
            </a:r>
          </a:p>
          <a:p>
            <a:pPr algn="ctr" eaLnBrk="1" hangingPunct="1">
              <a:lnSpc>
                <a:spcPct val="90000"/>
              </a:lnSpc>
              <a:spcBef>
                <a:spcPct val="0"/>
              </a:spcBef>
              <a:buClrTx/>
              <a:buSzTx/>
              <a:buFontTx/>
              <a:buNone/>
            </a:pPr>
            <a:endParaRPr kumimoji="1" lang="ru-RU" altLang="ru-RU" sz="2200" dirty="0">
              <a:latin typeface="Arial" charset="0"/>
            </a:endParaRPr>
          </a:p>
        </p:txBody>
      </p:sp>
      <p:grpSp>
        <p:nvGrpSpPr>
          <p:cNvPr id="8" name="Group 17"/>
          <p:cNvGrpSpPr>
            <a:grpSpLocks/>
          </p:cNvGrpSpPr>
          <p:nvPr/>
        </p:nvGrpSpPr>
        <p:grpSpPr bwMode="auto">
          <a:xfrm>
            <a:off x="0" y="429761"/>
            <a:ext cx="12192000" cy="1403351"/>
            <a:chOff x="0" y="272"/>
            <a:chExt cx="5760" cy="884"/>
          </a:xfrm>
        </p:grpSpPr>
        <p:sp>
          <p:nvSpPr>
            <p:cNvPr id="9"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0"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1"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pic>
          <p:nvPicPr>
            <p:cNvPr id="12" name="Picture 41" descr="fsetan_emblema2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
              <a:ext cx="666"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0170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Fortum">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rtu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err="1" smtClean="0"/>
        </a:defPPr>
      </a:lstStyle>
    </a:txDef>
  </a:objectDefaults>
  <a:extraClrSchemeLst/>
  <a:extLst>
    <a:ext uri="{05A4C25C-085E-4340-85A3-A5531E510DB2}">
      <thm15:themeFamily xmlns="" xmlns:thm15="http://schemas.microsoft.com/office/thememl/2012/main" name="Fortum_landscape_16_9.potx" id="{70DEE12B-2E46-4677-B647-0CC3368CF5A5}" vid="{3461ABA2-3710-44CF-AA07-6C3B3A937500}"/>
    </a:ext>
  </a:extLst>
</a:theme>
</file>

<file path=ppt/theme/theme2.xml><?xml version="1.0" encoding="utf-8"?>
<a:theme xmlns:a="http://schemas.openxmlformats.org/drawingml/2006/main" name="Office Theme">
  <a:themeElements>
    <a:clrScheme name="fortum PPT 2017">
      <a:dk1>
        <a:srgbClr val="000000"/>
      </a:dk1>
      <a:lt1>
        <a:sysClr val="window" lastClr="FFFFFF"/>
      </a:lt1>
      <a:dk2>
        <a:srgbClr val="9BBDB6"/>
      </a:dk2>
      <a:lt2>
        <a:srgbClr val="B9B4AA"/>
      </a:lt2>
      <a:accent1>
        <a:srgbClr val="5AC37D"/>
      </a:accent1>
      <a:accent2>
        <a:srgbClr val="377A6C"/>
      </a:accent2>
      <a:accent3>
        <a:srgbClr val="78A0D4"/>
      </a:accent3>
      <a:accent4>
        <a:srgbClr val="003C79"/>
      </a:accent4>
      <a:accent5>
        <a:srgbClr val="F5E100"/>
      </a:accent5>
      <a:accent6>
        <a:srgbClr val="EB6437"/>
      </a:accent6>
      <a:hlink>
        <a:srgbClr val="5AC37D"/>
      </a:hlink>
      <a:folHlink>
        <a:srgbClr val="78A0D4"/>
      </a:folHlink>
    </a:clrScheme>
    <a:fontScheme name="fortu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fortum PPT 2017">
      <a:dk1>
        <a:srgbClr val="000000"/>
      </a:dk1>
      <a:lt1>
        <a:sysClr val="window" lastClr="FFFFFF"/>
      </a:lt1>
      <a:dk2>
        <a:srgbClr val="9BBDB6"/>
      </a:dk2>
      <a:lt2>
        <a:srgbClr val="B9B4AA"/>
      </a:lt2>
      <a:accent1>
        <a:srgbClr val="5AC37D"/>
      </a:accent1>
      <a:accent2>
        <a:srgbClr val="377A6C"/>
      </a:accent2>
      <a:accent3>
        <a:srgbClr val="78A0D4"/>
      </a:accent3>
      <a:accent4>
        <a:srgbClr val="003C79"/>
      </a:accent4>
      <a:accent5>
        <a:srgbClr val="F5E100"/>
      </a:accent5>
      <a:accent6>
        <a:srgbClr val="EB6437"/>
      </a:accent6>
      <a:hlink>
        <a:srgbClr val="5AC37D"/>
      </a:hlink>
      <a:folHlink>
        <a:srgbClr val="78A0D4"/>
      </a:folHlink>
    </a:clrScheme>
    <a:fontScheme name="fortu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D989D23FA4D664297D3A77A968A64C2" ma:contentTypeVersion="13" ma:contentTypeDescription="Create a new document." ma:contentTypeScope="" ma:versionID="544e31ee479343d765fecc7162130e2b">
  <xsd:schema xmlns:xsd="http://www.w3.org/2001/XMLSchema" xmlns:xs="http://www.w3.org/2001/XMLSchema" xmlns:p="http://schemas.microsoft.com/office/2006/metadata/properties" xmlns:ns3="1e03dc5b-7c48-4c17-bc63-bf71ed958f90" xmlns:ns4="785ea7de-9a2f-48a9-b947-b0954924fea5" targetNamespace="http://schemas.microsoft.com/office/2006/metadata/properties" ma:root="true" ma:fieldsID="33eefd0d66c4b91c79b5e0adc21066ff" ns3:_="" ns4:_="">
    <xsd:import namespace="1e03dc5b-7c48-4c17-bc63-bf71ed958f90"/>
    <xsd:import namespace="785ea7de-9a2f-48a9-b947-b0954924fea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03dc5b-7c48-4c17-bc63-bf71ed958f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5ea7de-9a2f-48a9-b947-b0954924fea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CF285D-908D-43CD-9CC8-16BBB8756508}">
  <ds:schemaRefs>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elements/1.1/"/>
    <ds:schemaRef ds:uri="http://purl.org/dc/dcmitype/"/>
    <ds:schemaRef ds:uri="http://schemas.microsoft.com/office/infopath/2007/PartnerControls"/>
    <ds:schemaRef ds:uri="785ea7de-9a2f-48a9-b947-b0954924fea5"/>
    <ds:schemaRef ds:uri="1e03dc5b-7c48-4c17-bc63-bf71ed958f90"/>
    <ds:schemaRef ds:uri="http://purl.org/dc/terms/"/>
  </ds:schemaRefs>
</ds:datastoreItem>
</file>

<file path=customXml/itemProps2.xml><?xml version="1.0" encoding="utf-8"?>
<ds:datastoreItem xmlns:ds="http://schemas.openxmlformats.org/officeDocument/2006/customXml" ds:itemID="{6B2B5DE5-4384-4F9D-B4D6-D5E9742731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03dc5b-7c48-4c17-bc63-bf71ed958f90"/>
    <ds:schemaRef ds:uri="785ea7de-9a2f-48a9-b947-b0954924fe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653F50-97D8-4CAB-8508-4E1280CE54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2329</TotalTime>
  <Words>1539</Words>
  <Application>Microsoft Office PowerPoint</Application>
  <PresentationFormat>Произвольный</PresentationFormat>
  <Paragraphs>174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Fortum</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Правила выдачи разрешения на допуск энергопринимающих устройств потребителей электрической энергии, объектов по производству электрической энергии, объектов электросетевого хозяйства, объектов теплоснабжения, теплопотребляющих установок устанавливают: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Часто задаваемые вопросы и комментарии:</vt:lpstr>
      <vt:lpstr>Презентация PowerPoint</vt:lpstr>
    </vt:vector>
  </TitlesOfParts>
  <Manager>Fortum Oyj</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 change project team</dc:title>
  <dc:creator>Hanninen Tarja</dc:creator>
  <cp:lastModifiedBy>Чмуль Валерий Николаевич</cp:lastModifiedBy>
  <cp:revision>77</cp:revision>
  <cp:lastPrinted>2022-01-28T11:59:27Z</cp:lastPrinted>
  <dcterms:created xsi:type="dcterms:W3CDTF">2016-11-16T14:11:40Z</dcterms:created>
  <dcterms:modified xsi:type="dcterms:W3CDTF">2022-01-31T08:10:47Z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283.65.07.004</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Fortum_landscape_16_9.potx</vt:lpwstr>
  </property>
  <property fmtid="{D5CDD505-2E9C-101B-9397-08002B2CF9AE}" pid="6" name="dvDefinition">
    <vt:lpwstr>355 (dd_default.xml)</vt:lpwstr>
  </property>
  <property fmtid="{D5CDD505-2E9C-101B-9397-08002B2CF9AE}" pid="7" name="dvDefinitionID">
    <vt:lpwstr>355</vt:lpwstr>
  </property>
  <property fmtid="{D5CDD505-2E9C-101B-9397-08002B2CF9AE}" pid="8" name="dvContentFile">
    <vt:lpwstr>dd_default.xml</vt:lpwstr>
  </property>
  <property fmtid="{D5CDD505-2E9C-101B-9397-08002B2CF9AE}" pid="9" name="dvGlobalVerID">
    <vt:lpwstr>283.88.07.036</vt:lpwstr>
  </property>
  <property fmtid="{D5CDD505-2E9C-101B-9397-08002B2CF9AE}" pid="10" name="dvDefinitionVersion">
    <vt:lpwstr>1.0 / 25.5.2016</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0</vt:lpwstr>
  </property>
  <property fmtid="{D5CDD505-2E9C-101B-9397-08002B2CF9AE}" pid="15" name="dvDateExist">
    <vt:lpwstr>0</vt:lpwstr>
  </property>
  <property fmtid="{D5CDD505-2E9C-101B-9397-08002B2CF9AE}" pid="16" name="dvDisableDate">
    <vt:lpwstr>1</vt:lpwstr>
  </property>
  <property fmtid="{D5CDD505-2E9C-101B-9397-08002B2CF9AE}" pid="17" name="dvDisableAuthor">
    <vt:lpwstr>1</vt:lpwstr>
  </property>
  <property fmtid="{D5CDD505-2E9C-101B-9397-08002B2CF9AE}" pid="18" name="dvDisableSlidenumber">
    <vt:lpwstr>0</vt:lpwstr>
  </property>
  <property fmtid="{D5CDD505-2E9C-101B-9397-08002B2CF9AE}" pid="19" name="dvSavepath">
    <vt:lpwstr/>
  </property>
  <property fmtid="{D5CDD505-2E9C-101B-9397-08002B2CF9AE}" pid="20" name="dvUsed">
    <vt:lpwstr>1</vt:lpwstr>
  </property>
  <property fmtid="{D5CDD505-2E9C-101B-9397-08002B2CF9AE}" pid="21" name="dvCompany">
    <vt:lpwstr/>
  </property>
  <property fmtid="{D5CDD505-2E9C-101B-9397-08002B2CF9AE}" pid="22" name="dvCompanyList">
    <vt:lpwstr/>
  </property>
  <property fmtid="{D5CDD505-2E9C-101B-9397-08002B2CF9AE}" pid="23" name="dvSite">
    <vt:lpwstr/>
  </property>
  <property fmtid="{D5CDD505-2E9C-101B-9397-08002B2CF9AE}" pid="24" name="dvNumbering">
    <vt:lpwstr>0</vt:lpwstr>
  </property>
  <property fmtid="{D5CDD505-2E9C-101B-9397-08002B2CF9AE}" pid="25" name="dvDUname">
    <vt:lpwstr/>
  </property>
  <property fmtid="{D5CDD505-2E9C-101B-9397-08002B2CF9AE}" pid="26" name="dvDUdepartment">
    <vt:lpwstr/>
  </property>
  <property fmtid="{D5CDD505-2E9C-101B-9397-08002B2CF9AE}" pid="27" name="dvConfidentiality">
    <vt:lpwstr/>
  </property>
  <property fmtid="{D5CDD505-2E9C-101B-9397-08002B2CF9AE}" pid="28" name="dvLogoExist">
    <vt:lpwstr>0</vt:lpwstr>
  </property>
  <property fmtid="{D5CDD505-2E9C-101B-9397-08002B2CF9AE}" pid="29" name="CreateDate">
    <vt:lpwstr>16.11.2016</vt:lpwstr>
  </property>
  <property fmtid="{D5CDD505-2E9C-101B-9397-08002B2CF9AE}" pid="30" name="BU">
    <vt:lpwstr/>
  </property>
  <property fmtid="{D5CDD505-2E9C-101B-9397-08002B2CF9AE}" pid="31" name="FileAuthor">
    <vt:lpwstr/>
  </property>
  <property fmtid="{D5CDD505-2E9C-101B-9397-08002B2CF9AE}" pid="32" name="FortumDMConfidentialityTaxHTField0">
    <vt:lpwstr/>
  </property>
  <property fmtid="{D5CDD505-2E9C-101B-9397-08002B2CF9AE}" pid="33" name="FortumDMDocumentTypeTaxHTField0">
    <vt:lpwstr/>
  </property>
  <property fmtid="{D5CDD505-2E9C-101B-9397-08002B2CF9AE}" pid="34" name="FortumDMOrganisationTaxHTField0">
    <vt:lpwstr/>
  </property>
  <property fmtid="{D5CDD505-2E9C-101B-9397-08002B2CF9AE}" pid="35" name="ContentTypeId">
    <vt:lpwstr>0x0101003D989D23FA4D664297D3A77A968A64C2</vt:lpwstr>
  </property>
  <property fmtid="{D5CDD505-2E9C-101B-9397-08002B2CF9AE}" pid="36" name="_NewReviewCycle">
    <vt:lpwstr/>
  </property>
  <property fmtid="{D5CDD505-2E9C-101B-9397-08002B2CF9AE}" pid="37" name="MSIP_Label_65c3b1a5-3e25-4525-b923-a0572e679d8b_Enabled">
    <vt:lpwstr>True</vt:lpwstr>
  </property>
  <property fmtid="{D5CDD505-2E9C-101B-9397-08002B2CF9AE}" pid="38" name="MSIP_Label_65c3b1a5-3e25-4525-b923-a0572e679d8b_SiteId">
    <vt:lpwstr>62a9c2c8-8b09-43be-a7fb-9a87875714a9</vt:lpwstr>
  </property>
  <property fmtid="{D5CDD505-2E9C-101B-9397-08002B2CF9AE}" pid="39" name="MSIP_Label_65c3b1a5-3e25-4525-b923-a0572e679d8b_Ref">
    <vt:lpwstr>https://api.informationprotection.azure.com/api/62a9c2c8-8b09-43be-a7fb-9a87875714a9</vt:lpwstr>
  </property>
  <property fmtid="{D5CDD505-2E9C-101B-9397-08002B2CF9AE}" pid="40" name="MSIP_Label_65c3b1a5-3e25-4525-b923-a0572e679d8b_Owner">
    <vt:lpwstr>Ilona.Beklenischeva@fortum.com</vt:lpwstr>
  </property>
  <property fmtid="{D5CDD505-2E9C-101B-9397-08002B2CF9AE}" pid="41" name="MSIP_Label_65c3b1a5-3e25-4525-b923-a0572e679d8b_SetDate">
    <vt:lpwstr>2018-03-19T18:58:02.8731100+03:00</vt:lpwstr>
  </property>
  <property fmtid="{D5CDD505-2E9C-101B-9397-08002B2CF9AE}" pid="42" name="MSIP_Label_65c3b1a5-3e25-4525-b923-a0572e679d8b_Name">
    <vt:lpwstr>Internal</vt:lpwstr>
  </property>
  <property fmtid="{D5CDD505-2E9C-101B-9397-08002B2CF9AE}" pid="43" name="MSIP_Label_65c3b1a5-3e25-4525-b923-a0572e679d8b_Application">
    <vt:lpwstr>Microsoft Azure Information Protection</vt:lpwstr>
  </property>
  <property fmtid="{D5CDD505-2E9C-101B-9397-08002B2CF9AE}" pid="44" name="MSIP_Label_65c3b1a5-3e25-4525-b923-a0572e679d8b_Extended_MSFT_Method">
    <vt:lpwstr>Automatic</vt:lpwstr>
  </property>
  <property fmtid="{D5CDD505-2E9C-101B-9397-08002B2CF9AE}" pid="45" name="MSIP_Label_f45044c0-b6aa-4b2b-834d-65c9ef8bb134_Enabled">
    <vt:lpwstr>True</vt:lpwstr>
  </property>
  <property fmtid="{D5CDD505-2E9C-101B-9397-08002B2CF9AE}" pid="46" name="MSIP_Label_f45044c0-b6aa-4b2b-834d-65c9ef8bb134_SiteId">
    <vt:lpwstr>62a9c2c8-8b09-43be-a7fb-9a87875714a9</vt:lpwstr>
  </property>
  <property fmtid="{D5CDD505-2E9C-101B-9397-08002B2CF9AE}" pid="47" name="MSIP_Label_f45044c0-b6aa-4b2b-834d-65c9ef8bb134_Ref">
    <vt:lpwstr>https://api.informationprotection.azure.com/api/62a9c2c8-8b09-43be-a7fb-9a87875714a9</vt:lpwstr>
  </property>
  <property fmtid="{D5CDD505-2E9C-101B-9397-08002B2CF9AE}" pid="48" name="MSIP_Label_f45044c0-b6aa-4b2b-834d-65c9ef8bb134_Owner">
    <vt:lpwstr>Ilona.Beklenischeva@fortum.com</vt:lpwstr>
  </property>
  <property fmtid="{D5CDD505-2E9C-101B-9397-08002B2CF9AE}" pid="49" name="MSIP_Label_f45044c0-b6aa-4b2b-834d-65c9ef8bb134_SetDate">
    <vt:lpwstr>2018-03-19T18:58:02.8731100+03:00</vt:lpwstr>
  </property>
  <property fmtid="{D5CDD505-2E9C-101B-9397-08002B2CF9AE}" pid="50" name="MSIP_Label_f45044c0-b6aa-4b2b-834d-65c9ef8bb134_Name">
    <vt:lpwstr>Hide Visual Label</vt:lpwstr>
  </property>
  <property fmtid="{D5CDD505-2E9C-101B-9397-08002B2CF9AE}" pid="51" name="MSIP_Label_f45044c0-b6aa-4b2b-834d-65c9ef8bb134_Application">
    <vt:lpwstr>Microsoft Azure Information Protection</vt:lpwstr>
  </property>
  <property fmtid="{D5CDD505-2E9C-101B-9397-08002B2CF9AE}" pid="52" name="MSIP_Label_f45044c0-b6aa-4b2b-834d-65c9ef8bb134_Extended_MSFT_Method">
    <vt:lpwstr>Automatic</vt:lpwstr>
  </property>
  <property fmtid="{D5CDD505-2E9C-101B-9397-08002B2CF9AE}" pid="53" name="MSIP_Label_f45044c0-b6aa-4b2b-834d-65c9ef8bb134_Parent">
    <vt:lpwstr>65c3b1a5-3e25-4525-b923-a0572e679d8b</vt:lpwstr>
  </property>
  <property fmtid="{D5CDD505-2E9C-101B-9397-08002B2CF9AE}" pid="54" name="Sensitivity">
    <vt:lpwstr>Internal Hide Visual Label</vt:lpwstr>
  </property>
</Properties>
</file>